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0" r:id="rId14"/>
    <p:sldId id="271" r:id="rId15"/>
    <p:sldId id="273" r:id="rId16"/>
    <p:sldId id="278" r:id="rId17"/>
    <p:sldId id="276" r:id="rId18"/>
    <p:sldId id="274" r:id="rId19"/>
    <p:sldId id="275"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135" autoAdjust="0"/>
  </p:normalViewPr>
  <p:slideViewPr>
    <p:cSldViewPr snapToGrid="0">
      <p:cViewPr varScale="1">
        <p:scale>
          <a:sx n="68" d="100"/>
          <a:sy n="68" d="100"/>
        </p:scale>
        <p:origin x="66" y="19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CE57C-D2F5-4993-B043-0B2B076D6511}"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B7575-2874-4A94-8A05-92FDF30223C2}" type="slidenum">
              <a:rPr lang="en-US" smtClean="0"/>
              <a:t>‹#›</a:t>
            </a:fld>
            <a:endParaRPr lang="en-US"/>
          </a:p>
        </p:txBody>
      </p:sp>
    </p:spTree>
    <p:extLst>
      <p:ext uri="{BB962C8B-B14F-4D97-AF65-F5344CB8AC3E}">
        <p14:creationId xmlns:p14="http://schemas.microsoft.com/office/powerpoint/2010/main" val="144660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I adopt a new decoder for image segmentation. I choose this decoder because it approaches this same problem from a different aspect. Instead of fusing multi-scale features, </a:t>
            </a:r>
            <a:r>
              <a:rPr lang="en-US" dirty="0" err="1"/>
              <a:t>DANet</a:t>
            </a:r>
            <a:r>
              <a:rPr lang="en-US" dirty="0"/>
              <a:t> utilizes attention mechanisms for final prediction. And this is the structure of </a:t>
            </a:r>
            <a:r>
              <a:rPr lang="en-US" dirty="0" err="1"/>
              <a:t>danet</a:t>
            </a:r>
            <a:r>
              <a:rPr lang="en-US" dirty="0"/>
              <a:t>, one position attention module and one channel attention module are applied to the feature map extracted by the encoder. We implement this model based on </a:t>
            </a:r>
            <a:r>
              <a:rPr lang="en-US" dirty="0" err="1"/>
              <a:t>pytorch</a:t>
            </a:r>
            <a:r>
              <a:rPr lang="en-US" dirty="0"/>
              <a:t>.</a:t>
            </a:r>
          </a:p>
        </p:txBody>
      </p:sp>
      <p:sp>
        <p:nvSpPr>
          <p:cNvPr id="4" name="Slide Number Placeholder 3"/>
          <p:cNvSpPr>
            <a:spLocks noGrp="1"/>
          </p:cNvSpPr>
          <p:nvPr>
            <p:ph type="sldNum" sz="quarter" idx="5"/>
          </p:nvPr>
        </p:nvSpPr>
        <p:spPr/>
        <p:txBody>
          <a:bodyPr/>
          <a:lstStyle/>
          <a:p>
            <a:fld id="{882B7575-2874-4A94-8A05-92FDF30223C2}" type="slidenum">
              <a:rPr lang="en-US" smtClean="0"/>
              <a:t>12</a:t>
            </a:fld>
            <a:endParaRPr lang="en-US"/>
          </a:p>
        </p:txBody>
      </p:sp>
    </p:spTree>
    <p:extLst>
      <p:ext uri="{BB962C8B-B14F-4D97-AF65-F5344CB8AC3E}">
        <p14:creationId xmlns:p14="http://schemas.microsoft.com/office/powerpoint/2010/main" val="3994309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go into the details, I have to reiterate that our model are poorly trained due to limited computational resource. As suggested by the previous study, the optimal setup to train the </a:t>
            </a:r>
            <a:r>
              <a:rPr lang="en-US" dirty="0" err="1"/>
              <a:t>UPerNet</a:t>
            </a:r>
            <a:r>
              <a:rPr lang="en-US" dirty="0"/>
              <a:t> is to train with 4 </a:t>
            </a:r>
            <a:r>
              <a:rPr lang="en-US" dirty="0" err="1"/>
              <a:t>gpu</a:t>
            </a:r>
            <a:r>
              <a:rPr lang="en-US" dirty="0"/>
              <a:t> and train for 40 epochs, . However, we don’t have unlimited access to 4 </a:t>
            </a:r>
            <a:r>
              <a:rPr lang="en-US" dirty="0" err="1"/>
              <a:t>gpu</a:t>
            </a:r>
            <a:r>
              <a:rPr lang="en-US" dirty="0"/>
              <a:t>. Therefore, we cannot directly compare the performance of these two networks from the pixel-wise accuracy and IOU. </a:t>
            </a:r>
          </a:p>
          <a:p>
            <a:endParaRPr lang="en-US" dirty="0"/>
          </a:p>
          <a:p>
            <a:r>
              <a:rPr lang="en-US" dirty="0"/>
              <a:t>We also train with 4 </a:t>
            </a:r>
            <a:r>
              <a:rPr lang="en-US" dirty="0" err="1"/>
              <a:t>gpus</a:t>
            </a:r>
            <a:r>
              <a:rPr lang="en-US" dirty="0"/>
              <a:t> for only 10 epoch, the performance turns out to be much better than using only 1 </a:t>
            </a:r>
            <a:r>
              <a:rPr lang="en-US" dirty="0" err="1"/>
              <a:t>gpu</a:t>
            </a:r>
            <a:r>
              <a:rPr lang="en-US" dirty="0"/>
              <a:t>.</a:t>
            </a:r>
          </a:p>
          <a:p>
            <a:endParaRPr lang="en-US" dirty="0"/>
          </a:p>
          <a:p>
            <a:r>
              <a:rPr lang="en-US" dirty="0"/>
              <a:t>Before I go into the details, I have to reiterate that our model are poorly trained due to limited computational resource. Therefore, we cannot directly compare the performance of these two networks from the pixel-wise accuracy and IOU, but we can perform the analysis based on some examples.</a:t>
            </a:r>
          </a:p>
        </p:txBody>
      </p:sp>
      <p:sp>
        <p:nvSpPr>
          <p:cNvPr id="4" name="Slide Number Placeholder 3"/>
          <p:cNvSpPr>
            <a:spLocks noGrp="1"/>
          </p:cNvSpPr>
          <p:nvPr>
            <p:ph type="sldNum" sz="quarter" idx="5"/>
          </p:nvPr>
        </p:nvSpPr>
        <p:spPr/>
        <p:txBody>
          <a:bodyPr/>
          <a:lstStyle/>
          <a:p>
            <a:fld id="{882B7575-2874-4A94-8A05-92FDF30223C2}" type="slidenum">
              <a:rPr lang="en-US" smtClean="0"/>
              <a:t>13</a:t>
            </a:fld>
            <a:endParaRPr lang="en-US"/>
          </a:p>
        </p:txBody>
      </p:sp>
    </p:spTree>
    <p:extLst>
      <p:ext uri="{BB962C8B-B14F-4D97-AF65-F5344CB8AC3E}">
        <p14:creationId xmlns:p14="http://schemas.microsoft.com/office/powerpoint/2010/main" val="3488021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two predictions example for </a:t>
            </a:r>
            <a:r>
              <a:rPr lang="en-US" dirty="0" err="1"/>
              <a:t>UperNET</a:t>
            </a:r>
            <a:r>
              <a:rPr lang="en-US" dirty="0"/>
              <a:t> and </a:t>
            </a:r>
            <a:r>
              <a:rPr lang="en-US" dirty="0" err="1"/>
              <a:t>DAnET</a:t>
            </a:r>
            <a:r>
              <a:rPr lang="en-US" dirty="0"/>
              <a:t>. </a:t>
            </a:r>
            <a:r>
              <a:rPr lang="en-US" dirty="0" err="1"/>
              <a:t>UperNet</a:t>
            </a:r>
            <a:r>
              <a:rPr lang="en-US" dirty="0"/>
              <a:t> can better capture details in the image </a:t>
            </a:r>
            <a:r>
              <a:rPr lang="en-US" dirty="0" err="1"/>
              <a:t>compareD</a:t>
            </a:r>
            <a:r>
              <a:rPr lang="en-US" dirty="0"/>
              <a:t> to </a:t>
            </a:r>
            <a:r>
              <a:rPr lang="en-US" dirty="0" err="1"/>
              <a:t>DANet</a:t>
            </a:r>
            <a:r>
              <a:rPr lang="en-US" dirty="0"/>
              <a:t>. For example, there are buildings in the image, but there are far away and relatively small. </a:t>
            </a:r>
            <a:r>
              <a:rPr lang="en-US" dirty="0" err="1"/>
              <a:t>UPerNet</a:t>
            </a:r>
            <a:r>
              <a:rPr lang="en-US" dirty="0"/>
              <a:t> correctly capture it while </a:t>
            </a:r>
            <a:r>
              <a:rPr lang="en-US" dirty="0" err="1"/>
              <a:t>danet</a:t>
            </a:r>
            <a:r>
              <a:rPr lang="en-US" dirty="0"/>
              <a:t> does not.  In contrast, </a:t>
            </a:r>
            <a:r>
              <a:rPr lang="en-US" dirty="0" err="1"/>
              <a:t>DANet</a:t>
            </a:r>
            <a:r>
              <a:rPr lang="en-US" dirty="0"/>
              <a:t> is more likely to classify similar pixels into the same category through attention mechanisms, and avoid deceiving by unimportant details. For example, </a:t>
            </a:r>
            <a:r>
              <a:rPr lang="en-US" dirty="0" err="1"/>
              <a:t>DANet</a:t>
            </a:r>
            <a:r>
              <a:rPr lang="en-US" dirty="0"/>
              <a:t> does a good job in segmenting this grass land, while </a:t>
            </a:r>
            <a:r>
              <a:rPr lang="en-US" dirty="0" err="1"/>
              <a:t>UperNet</a:t>
            </a:r>
            <a:r>
              <a:rPr lang="en-US" dirty="0"/>
              <a:t> predicts some mess here.</a:t>
            </a:r>
          </a:p>
        </p:txBody>
      </p:sp>
      <p:sp>
        <p:nvSpPr>
          <p:cNvPr id="4" name="Slide Number Placeholder 3"/>
          <p:cNvSpPr>
            <a:spLocks noGrp="1"/>
          </p:cNvSpPr>
          <p:nvPr>
            <p:ph type="sldNum" sz="quarter" idx="5"/>
          </p:nvPr>
        </p:nvSpPr>
        <p:spPr/>
        <p:txBody>
          <a:bodyPr/>
          <a:lstStyle/>
          <a:p>
            <a:fld id="{882B7575-2874-4A94-8A05-92FDF30223C2}" type="slidenum">
              <a:rPr lang="en-US" smtClean="0"/>
              <a:t>14</a:t>
            </a:fld>
            <a:endParaRPr lang="en-US"/>
          </a:p>
        </p:txBody>
      </p:sp>
    </p:spTree>
    <p:extLst>
      <p:ext uri="{BB962C8B-B14F-4D97-AF65-F5344CB8AC3E}">
        <p14:creationId xmlns:p14="http://schemas.microsoft.com/office/powerpoint/2010/main" val="203879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model is not well trained, I will demonstrate the attention modules are still effective. I do this the ablation study on </a:t>
            </a:r>
            <a:r>
              <a:rPr lang="en-US" dirty="0" err="1"/>
              <a:t>danet</a:t>
            </a:r>
            <a:r>
              <a:rPr lang="en-US" dirty="0"/>
              <a:t>.. I pick a point plot the attention map using different models and the original </a:t>
            </a:r>
            <a:r>
              <a:rPr lang="en-US" dirty="0" err="1"/>
              <a:t>DANet</a:t>
            </a:r>
            <a:r>
              <a:rPr lang="en-US" dirty="0"/>
              <a:t> shows a much better attention than the other.</a:t>
            </a:r>
          </a:p>
          <a:p>
            <a:endParaRPr lang="en-US" dirty="0"/>
          </a:p>
          <a:p>
            <a:r>
              <a:rPr lang="en-US" dirty="0"/>
              <a:t>It seems that the original </a:t>
            </a:r>
            <a:r>
              <a:rPr lang="en-US" dirty="0" err="1"/>
              <a:t>DANet</a:t>
            </a:r>
            <a:r>
              <a:rPr lang="en-US" dirty="0"/>
              <a:t> has no obvious advantage in pixel wise acc and IOU, but again this can be due to the training condition.  I plot the positional attention map for a point on a car in this image. It can be seen that the attention for a point on the car makes more sense than the attention map in the bottom where attention modules are not trained. The last two plots are the channel attention. The attention on car category is enhanced after applying channel attention module.</a:t>
            </a:r>
          </a:p>
          <a:p>
            <a:endParaRPr lang="en-US" dirty="0"/>
          </a:p>
          <a:p>
            <a:r>
              <a:rPr lang="en-US" dirty="0"/>
              <a:t>We also demonstrate the attention modules are effective even with limited training by ablation study. That means I remove the attention modules but retain the other convolutional layers in the decoder during the training and compare the results. For time reason I will skip them here.</a:t>
            </a:r>
          </a:p>
        </p:txBody>
      </p:sp>
      <p:sp>
        <p:nvSpPr>
          <p:cNvPr id="4" name="Slide Number Placeholder 3"/>
          <p:cNvSpPr>
            <a:spLocks noGrp="1"/>
          </p:cNvSpPr>
          <p:nvPr>
            <p:ph type="sldNum" sz="quarter" idx="5"/>
          </p:nvPr>
        </p:nvSpPr>
        <p:spPr/>
        <p:txBody>
          <a:bodyPr/>
          <a:lstStyle/>
          <a:p>
            <a:fld id="{882B7575-2874-4A94-8A05-92FDF30223C2}" type="slidenum">
              <a:rPr lang="en-US" smtClean="0"/>
              <a:t>15</a:t>
            </a:fld>
            <a:endParaRPr lang="en-US"/>
          </a:p>
        </p:txBody>
      </p:sp>
    </p:spTree>
    <p:extLst>
      <p:ext uri="{BB962C8B-B14F-4D97-AF65-F5344CB8AC3E}">
        <p14:creationId xmlns:p14="http://schemas.microsoft.com/office/powerpoint/2010/main" val="13074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more results for the ablation study. Even though </a:t>
            </a:r>
            <a:r>
              <a:rPr lang="en-US" dirty="0" err="1"/>
              <a:t>danet</a:t>
            </a:r>
            <a:r>
              <a:rPr lang="en-US" dirty="0"/>
              <a:t> without attention modules achieve even higher pixel-wise accuracy, it fails to take the advantage of </a:t>
            </a:r>
            <a:r>
              <a:rPr lang="en-US" dirty="0" err="1"/>
              <a:t>danet</a:t>
            </a:r>
            <a:r>
              <a:rPr lang="en-US" dirty="0"/>
              <a:t> and predict these little fragments. In contrast, even though </a:t>
            </a:r>
            <a:r>
              <a:rPr lang="en-US" dirty="0" err="1"/>
              <a:t>DANet</a:t>
            </a:r>
            <a:r>
              <a:rPr lang="en-US" dirty="0"/>
              <a:t> cannot segment the image with correct classification with limited training, it predict good segment boundaries.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compare some examples, Even though </a:t>
            </a:r>
            <a:r>
              <a:rPr lang="en-US" dirty="0" err="1"/>
              <a:t>DANet</a:t>
            </a:r>
            <a:r>
              <a:rPr lang="en-US" dirty="0"/>
              <a:t> cannot segment the image with correct classification with limited training, it predict good segment boundaries. So the attention module is indeed effective even if the model is not well trained.</a:t>
            </a:r>
          </a:p>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16</a:t>
            </a:fld>
            <a:endParaRPr lang="en-US"/>
          </a:p>
        </p:txBody>
      </p:sp>
    </p:spTree>
    <p:extLst>
      <p:ext uri="{BB962C8B-B14F-4D97-AF65-F5344CB8AC3E}">
        <p14:creationId xmlns:p14="http://schemas.microsoft.com/office/powerpoint/2010/main" val="4123869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the attention modules in </a:t>
            </a:r>
            <a:r>
              <a:rPr lang="en-US" dirty="0" err="1"/>
              <a:t>DaNet</a:t>
            </a:r>
            <a:r>
              <a:rPr lang="en-US" dirty="0"/>
              <a:t> is proved to be effective even if the overall model is not well trained. Compared with </a:t>
            </a:r>
            <a:r>
              <a:rPr lang="en-US" dirty="0" err="1"/>
              <a:t>UPerNet</a:t>
            </a:r>
            <a:r>
              <a:rPr lang="en-US" dirty="0"/>
              <a:t>, </a:t>
            </a:r>
            <a:r>
              <a:rPr lang="en-US" dirty="0" err="1"/>
              <a:t>DANet</a:t>
            </a:r>
            <a:r>
              <a:rPr lang="en-US" dirty="0"/>
              <a:t> is relatively good for big scenes where details are relatively not important, and </a:t>
            </a:r>
            <a:r>
              <a:rPr lang="en-US" dirty="0" err="1"/>
              <a:t>UPerNet</a:t>
            </a:r>
            <a:r>
              <a:rPr lang="en-US" dirty="0"/>
              <a:t> is relatively good for scenes where different features are at different scales.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17</a:t>
            </a:fld>
            <a:endParaRPr lang="en-US"/>
          </a:p>
        </p:txBody>
      </p:sp>
    </p:spTree>
    <p:extLst>
      <p:ext uri="{BB962C8B-B14F-4D97-AF65-F5344CB8AC3E}">
        <p14:creationId xmlns:p14="http://schemas.microsoft.com/office/powerpoint/2010/main" val="1998118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of our work is that we propose a new decoder network. Inspired by the advantages of </a:t>
            </a:r>
            <a:r>
              <a:rPr lang="en-US" dirty="0" err="1"/>
              <a:t>UperNet</a:t>
            </a:r>
            <a:r>
              <a:rPr lang="en-US" dirty="0"/>
              <a:t> that fuses multi-scale features and the advantages of </a:t>
            </a:r>
            <a:r>
              <a:rPr lang="en-US" dirty="0" err="1"/>
              <a:t>danet</a:t>
            </a:r>
            <a:r>
              <a:rPr lang="en-US" dirty="0"/>
              <a:t> that uses attention modules, we add a pyramid pooling module before feeding the feature map into the attention modules, and we called it PPM-</a:t>
            </a:r>
            <a:r>
              <a:rPr lang="en-US" dirty="0" err="1"/>
              <a:t>Danet</a:t>
            </a:r>
            <a:r>
              <a:rPr lang="en-US" dirty="0"/>
              <a:t>.</a:t>
            </a:r>
          </a:p>
        </p:txBody>
      </p:sp>
      <p:sp>
        <p:nvSpPr>
          <p:cNvPr id="4" name="Slide Number Placeholder 3"/>
          <p:cNvSpPr>
            <a:spLocks noGrp="1"/>
          </p:cNvSpPr>
          <p:nvPr>
            <p:ph type="sldNum" sz="quarter" idx="5"/>
          </p:nvPr>
        </p:nvSpPr>
        <p:spPr/>
        <p:txBody>
          <a:bodyPr/>
          <a:lstStyle/>
          <a:p>
            <a:fld id="{882B7575-2874-4A94-8A05-92FDF30223C2}" type="slidenum">
              <a:rPr lang="en-US" smtClean="0"/>
              <a:t>18</a:t>
            </a:fld>
            <a:endParaRPr lang="en-US"/>
          </a:p>
        </p:txBody>
      </p:sp>
    </p:spTree>
    <p:extLst>
      <p:ext uri="{BB962C8B-B14F-4D97-AF65-F5344CB8AC3E}">
        <p14:creationId xmlns:p14="http://schemas.microsoft.com/office/powerpoint/2010/main" val="1029518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network is slow in training. So we use 4 </a:t>
            </a:r>
            <a:r>
              <a:rPr lang="en-US" dirty="0" err="1"/>
              <a:t>gpus</a:t>
            </a:r>
            <a:r>
              <a:rPr lang="en-US" dirty="0"/>
              <a:t> and train them for epoch. Again, We cannot justify if PPM-</a:t>
            </a:r>
            <a:r>
              <a:rPr lang="en-US" dirty="0" err="1"/>
              <a:t>DANet</a:t>
            </a:r>
            <a:r>
              <a:rPr lang="en-US" dirty="0"/>
              <a:t> is a better model or not mainly for two reasons: one is the limited computational power, and the other is that we </a:t>
            </a:r>
            <a:r>
              <a:rPr lang="en-US" dirty="0" err="1"/>
              <a:t>We</a:t>
            </a:r>
            <a:r>
              <a:rPr lang="en-US" dirty="0"/>
              <a:t> did not carefully tune the hyper-parameters.\</a:t>
            </a:r>
          </a:p>
          <a:p>
            <a:endParaRPr lang="en-US" dirty="0"/>
          </a:p>
          <a:p>
            <a:r>
              <a:rPr lang="en-US" dirty="0"/>
              <a:t>Again, we are not able to compare the performance directly with acc and IOU.</a:t>
            </a:r>
          </a:p>
        </p:txBody>
      </p:sp>
      <p:sp>
        <p:nvSpPr>
          <p:cNvPr id="4" name="Slide Number Placeholder 3"/>
          <p:cNvSpPr>
            <a:spLocks noGrp="1"/>
          </p:cNvSpPr>
          <p:nvPr>
            <p:ph type="sldNum" sz="quarter" idx="5"/>
          </p:nvPr>
        </p:nvSpPr>
        <p:spPr/>
        <p:txBody>
          <a:bodyPr/>
          <a:lstStyle/>
          <a:p>
            <a:fld id="{882B7575-2874-4A94-8A05-92FDF30223C2}" type="slidenum">
              <a:rPr lang="en-US" smtClean="0"/>
              <a:t>19</a:t>
            </a:fld>
            <a:endParaRPr lang="en-US"/>
          </a:p>
        </p:txBody>
      </p:sp>
    </p:spTree>
    <p:extLst>
      <p:ext uri="{BB962C8B-B14F-4D97-AF65-F5344CB8AC3E}">
        <p14:creationId xmlns:p14="http://schemas.microsoft.com/office/powerpoint/2010/main" val="1540230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some evidence is found to show that the ppm-</a:t>
            </a:r>
            <a:r>
              <a:rPr lang="en-US" dirty="0" err="1"/>
              <a:t>danet</a:t>
            </a:r>
            <a:r>
              <a:rPr lang="en-US" dirty="0"/>
              <a:t> may work better. As these parts circles in red, PPM-</a:t>
            </a:r>
            <a:r>
              <a:rPr lang="en-US" dirty="0" err="1"/>
              <a:t>DANet</a:t>
            </a:r>
            <a:r>
              <a:rPr lang="en-US" dirty="0"/>
              <a:t> can capture more details in the images than </a:t>
            </a:r>
            <a:r>
              <a:rPr lang="en-US" dirty="0" err="1"/>
              <a:t>DANet</a:t>
            </a:r>
            <a:r>
              <a:rPr lang="en-US" dirty="0"/>
              <a:t> while maintaining a relative good semantic segmentation. However, PPM-</a:t>
            </a:r>
            <a:r>
              <a:rPr lang="en-US" dirty="0" err="1"/>
              <a:t>DANet</a:t>
            </a:r>
            <a:r>
              <a:rPr lang="en-US" dirty="0"/>
              <a:t> has worse performance in identifying the big objects and tend to predict more shattered structures, but this can be due to the fact that the model is not trained to the best.</a:t>
            </a:r>
          </a:p>
        </p:txBody>
      </p:sp>
      <p:sp>
        <p:nvSpPr>
          <p:cNvPr id="4" name="Slide Number Placeholder 3"/>
          <p:cNvSpPr>
            <a:spLocks noGrp="1"/>
          </p:cNvSpPr>
          <p:nvPr>
            <p:ph type="sldNum" sz="quarter" idx="5"/>
          </p:nvPr>
        </p:nvSpPr>
        <p:spPr/>
        <p:txBody>
          <a:bodyPr/>
          <a:lstStyle/>
          <a:p>
            <a:fld id="{882B7575-2874-4A94-8A05-92FDF30223C2}" type="slidenum">
              <a:rPr lang="en-US" smtClean="0"/>
              <a:t>20</a:t>
            </a:fld>
            <a:endParaRPr lang="en-US"/>
          </a:p>
        </p:txBody>
      </p:sp>
    </p:spTree>
    <p:extLst>
      <p:ext uri="{BB962C8B-B14F-4D97-AF65-F5344CB8AC3E}">
        <p14:creationId xmlns:p14="http://schemas.microsoft.com/office/powerpoint/2010/main" val="1670345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2A14-8182-47F7-B36A-2B1B950294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2230D6-85D7-4A9E-8013-6278E8927A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53AF43-0A48-44BF-AF92-814D23924054}"/>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319371A0-CC25-432A-8483-FD3576CA3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CFD4E-A46D-4441-B782-BAAC69BEAB9F}"/>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518782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E64C-6953-45C6-A042-BA189BB560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BD17EB-6204-4D8F-8547-77CCEA12FC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C759F-9CEA-4B1E-833D-B93727A1C790}"/>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0D7C26AB-42B4-4F42-B669-44FEFAD6A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BDABF-A819-4DB0-9D69-18588674FD96}"/>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265679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DCF03A-4684-4D69-8EB9-B688CB1B4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BB308B-D4E1-4422-8694-03F7E97F1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B0EA3-93A4-422E-9880-3BAFFAD2A43B}"/>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53EED9A0-A127-4F45-AEDD-71C8725FD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15E91-D8B0-4BEE-B0A1-15D2FF88F5CB}"/>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65284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1E22-D2AF-4A52-9282-81A3B1B43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2D617-7603-4524-A2B1-929B98F5AA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A117B-B4CC-4B89-A2FE-D3B0D5BB08D1}"/>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E5820510-2826-4C7A-BB37-0B512B5A5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668AAE-CD0B-4588-BC96-F9E24A44534F}"/>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26703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DDEE-E1F9-4F59-A300-96B4C225A4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A907A2-9F31-4518-AEE0-A40C64E243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3D3301-6A12-492E-B93F-0608DF12D4C7}"/>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95CA51D2-A93A-4E94-9DC4-ED54667A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98096-86B9-4394-83E4-1241D4B203CE}"/>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13597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721-656F-4B4E-8B8D-81E6B4F0B5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60A4FE-9201-4915-A115-DCF54D3B37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FA3CF9-395F-4046-B175-577E6EEE25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41C981-3077-4E00-A665-AF920338C547}"/>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6" name="Footer Placeholder 5">
            <a:extLst>
              <a:ext uri="{FF2B5EF4-FFF2-40B4-BE49-F238E27FC236}">
                <a16:creationId xmlns:a16="http://schemas.microsoft.com/office/drawing/2014/main" id="{34A595F6-F7D4-4D5D-9602-862DD269D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B1CDDE-CF90-4E47-87FE-490DE996EAD8}"/>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4290365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4B1-D2CD-4180-A888-7FFA619A8A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3CC739-D1F0-424C-8B10-E1ECA16358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9F947-62CF-4755-804E-0D27CA8285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88C66A-39E6-4098-9644-2C8506637C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CF9EBB-9011-4F9B-BEA2-304D5AF76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1CE539-6D82-4A21-84C3-39B187D8685F}"/>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8" name="Footer Placeholder 7">
            <a:extLst>
              <a:ext uri="{FF2B5EF4-FFF2-40B4-BE49-F238E27FC236}">
                <a16:creationId xmlns:a16="http://schemas.microsoft.com/office/drawing/2014/main" id="{D38A711C-7C94-46F4-AD78-A29BFBEB79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91AA02-A988-4431-A73B-F132451E9C55}"/>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231358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77EA-C212-41ED-9C10-B12EAADDB1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FBEA45-E489-4485-B774-0AEDC7A4C739}"/>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4" name="Footer Placeholder 3">
            <a:extLst>
              <a:ext uri="{FF2B5EF4-FFF2-40B4-BE49-F238E27FC236}">
                <a16:creationId xmlns:a16="http://schemas.microsoft.com/office/drawing/2014/main" id="{3E7902C7-FA32-402F-9530-9E3A82D296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526C1A-A40F-4746-8237-9B58B841358E}"/>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88526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8FB9E-0135-46DB-92AF-C7DA1BB43420}"/>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3" name="Footer Placeholder 2">
            <a:extLst>
              <a:ext uri="{FF2B5EF4-FFF2-40B4-BE49-F238E27FC236}">
                <a16:creationId xmlns:a16="http://schemas.microsoft.com/office/drawing/2014/main" id="{DDD10C96-0918-49F6-BF4D-F39D1C6D5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3BC91F-25EC-48B9-B59E-9802DB40DDB0}"/>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019724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1302-1275-442F-BD2F-E6335E349C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F54728-3B57-42D3-BA1F-269E844B0D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863288-DA76-48C2-8956-53741B7FD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1BF856-0530-472B-BE6D-ECBE545BEEC2}"/>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6" name="Footer Placeholder 5">
            <a:extLst>
              <a:ext uri="{FF2B5EF4-FFF2-40B4-BE49-F238E27FC236}">
                <a16:creationId xmlns:a16="http://schemas.microsoft.com/office/drawing/2014/main" id="{CAA880FD-9666-48A3-B89D-26CFEC117A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33EDC1-3141-4E04-A114-D71A46A71BD7}"/>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630015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C9F0-06F8-4DA4-BF95-8433ED52AB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DFA3B2-EC91-4C57-9F2F-327880523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907D66-1B52-4B57-B09F-276C83F49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ABAFC-77E2-4CF8-9E73-EACBE2984AB3}"/>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6" name="Footer Placeholder 5">
            <a:extLst>
              <a:ext uri="{FF2B5EF4-FFF2-40B4-BE49-F238E27FC236}">
                <a16:creationId xmlns:a16="http://schemas.microsoft.com/office/drawing/2014/main" id="{09BAFFC2-FAD3-4EE2-A4DA-CEABD7642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77985-19A8-4317-B1CA-932A82272DAB}"/>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880141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659EC-7728-44EE-86FA-A8DF99524A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E856AE-7596-4661-B11D-24D7EAFB2E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87149-86AB-42AE-9740-F076E4212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D5BB3254-2BE5-4903-B891-3442B38F63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162A35-BC67-417E-A1F8-DE43DCE839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30ABE-26D0-47C2-9B05-A4F6E8B61F4B}" type="slidenum">
              <a:rPr lang="en-US" smtClean="0"/>
              <a:t>‹#›</a:t>
            </a:fld>
            <a:endParaRPr lang="en-US"/>
          </a:p>
        </p:txBody>
      </p:sp>
    </p:spTree>
    <p:extLst>
      <p:ext uri="{BB962C8B-B14F-4D97-AF65-F5344CB8AC3E}">
        <p14:creationId xmlns:p14="http://schemas.microsoft.com/office/powerpoint/2010/main" val="1663183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534B46-03A0-4D28-BD00-FBE49C3A327D}"/>
              </a:ext>
            </a:extLst>
          </p:cNvPr>
          <p:cNvSpPr txBox="1"/>
          <p:nvPr/>
        </p:nvSpPr>
        <p:spPr>
          <a:xfrm>
            <a:off x="2239617" y="367748"/>
            <a:ext cx="7712765" cy="461665"/>
          </a:xfrm>
          <a:prstGeom prst="rect">
            <a:avLst/>
          </a:prstGeom>
          <a:noFill/>
        </p:spPr>
        <p:txBody>
          <a:bodyPr wrap="square" rtlCol="0">
            <a:spAutoFit/>
          </a:bodyPr>
          <a:lstStyle/>
          <a:p>
            <a:pPr algn="ctr"/>
            <a:r>
              <a:rPr lang="en-US" sz="2400" dirty="0"/>
              <a:t>Baseline method</a:t>
            </a:r>
          </a:p>
        </p:txBody>
      </p:sp>
      <p:graphicFrame>
        <p:nvGraphicFramePr>
          <p:cNvPr id="3" name="Table 2">
            <a:extLst>
              <a:ext uri="{FF2B5EF4-FFF2-40B4-BE49-F238E27FC236}">
                <a16:creationId xmlns:a16="http://schemas.microsoft.com/office/drawing/2014/main" id="{55FCDA16-6230-4A61-9197-2918FF6E048A}"/>
              </a:ext>
            </a:extLst>
          </p:cNvPr>
          <p:cNvGraphicFramePr>
            <a:graphicFrameLocks noGrp="1"/>
          </p:cNvGraphicFramePr>
          <p:nvPr>
            <p:extLst>
              <p:ext uri="{D42A27DB-BD31-4B8C-83A1-F6EECF244321}">
                <p14:modId xmlns:p14="http://schemas.microsoft.com/office/powerpoint/2010/main" val="135163250"/>
              </p:ext>
            </p:extLst>
          </p:nvPr>
        </p:nvGraphicFramePr>
        <p:xfrm>
          <a:off x="2527851" y="1119947"/>
          <a:ext cx="7424531" cy="1102360"/>
        </p:xfrm>
        <a:graphic>
          <a:graphicData uri="http://schemas.openxmlformats.org/drawingml/2006/table">
            <a:tbl>
              <a:tblPr firstRow="1" bandRow="1">
                <a:tableStyleId>{D7AC3CCA-C797-4891-BE02-D94E43425B78}</a:tableStyleId>
              </a:tblPr>
              <a:tblGrid>
                <a:gridCol w="2877127">
                  <a:extLst>
                    <a:ext uri="{9D8B030D-6E8A-4147-A177-3AD203B41FA5}">
                      <a16:colId xmlns:a16="http://schemas.microsoft.com/office/drawing/2014/main" val="4241985595"/>
                    </a:ext>
                  </a:extLst>
                </a:gridCol>
                <a:gridCol w="2273702">
                  <a:extLst>
                    <a:ext uri="{9D8B030D-6E8A-4147-A177-3AD203B41FA5}">
                      <a16:colId xmlns:a16="http://schemas.microsoft.com/office/drawing/2014/main" val="3007050743"/>
                    </a:ext>
                  </a:extLst>
                </a:gridCol>
                <a:gridCol w="2273702">
                  <a:extLst>
                    <a:ext uri="{9D8B030D-6E8A-4147-A177-3AD203B41FA5}">
                      <a16:colId xmlns:a16="http://schemas.microsoft.com/office/drawing/2014/main" val="3992338781"/>
                    </a:ext>
                  </a:extLst>
                </a:gridCol>
              </a:tblGrid>
              <a:tr h="370840">
                <a:tc>
                  <a:txBody>
                    <a:bodyPr/>
                    <a:lstStyle/>
                    <a:p>
                      <a:pPr algn="ctr"/>
                      <a:r>
                        <a:rPr lang="en-US" altLang="zh-CN" dirty="0"/>
                        <a:t>Dataset</a:t>
                      </a:r>
                      <a:endParaRPr lang="en-US" dirty="0"/>
                    </a:p>
                  </a:txBody>
                  <a:tcPr anchor="ctr"/>
                </a:tc>
                <a:tc gridSpan="2">
                  <a:txBody>
                    <a:bodyPr/>
                    <a:lstStyle/>
                    <a:p>
                      <a:pPr algn="ctr"/>
                      <a:r>
                        <a:rPr lang="en-US" dirty="0"/>
                        <a:t>Model architecture</a:t>
                      </a:r>
                    </a:p>
                  </a:txBody>
                  <a:tcPr anchor="ctr"/>
                </a:tc>
                <a:tc hMerge="1">
                  <a:txBody>
                    <a:bodyPr/>
                    <a:lstStyle/>
                    <a:p>
                      <a:endParaRPr lang="en-US"/>
                    </a:p>
                  </a:txBody>
                  <a:tcPr/>
                </a:tc>
                <a:extLst>
                  <a:ext uri="{0D108BD9-81ED-4DB2-BD59-A6C34878D82A}">
                    <a16:rowId xmlns:a16="http://schemas.microsoft.com/office/drawing/2014/main" val="1770602118"/>
                  </a:ext>
                </a:extLst>
              </a:tr>
              <a:tr h="185420">
                <a:tc rowSpan="2">
                  <a:txBody>
                    <a:bodyPr/>
                    <a:lstStyle/>
                    <a:p>
                      <a:pPr algn="ctr"/>
                      <a:r>
                        <a:rPr lang="en-US" dirty="0"/>
                        <a:t>ADE-20K</a:t>
                      </a:r>
                    </a:p>
                  </a:txBody>
                  <a:tcPr anchor="ctr"/>
                </a:tc>
                <a:tc>
                  <a:txBody>
                    <a:bodyPr/>
                    <a:lstStyle/>
                    <a:p>
                      <a:pPr algn="ctr"/>
                      <a:r>
                        <a:rPr lang="en-US" dirty="0"/>
                        <a:t>Encoder</a:t>
                      </a:r>
                    </a:p>
                  </a:txBody>
                  <a:tcPr anchor="ctr"/>
                </a:tc>
                <a:tc>
                  <a:txBody>
                    <a:bodyPr/>
                    <a:lstStyle/>
                    <a:p>
                      <a:pPr algn="ctr"/>
                      <a:r>
                        <a:rPr lang="en-US" dirty="0"/>
                        <a:t>Decoder</a:t>
                      </a:r>
                    </a:p>
                  </a:txBody>
                  <a:tcPr anchor="ctr"/>
                </a:tc>
                <a:extLst>
                  <a:ext uri="{0D108BD9-81ED-4DB2-BD59-A6C34878D82A}">
                    <a16:rowId xmlns:a16="http://schemas.microsoft.com/office/drawing/2014/main" val="743294052"/>
                  </a:ext>
                </a:extLst>
              </a:tr>
              <a:tr h="185420">
                <a:tc vMerge="1">
                  <a:txBody>
                    <a:bodyPr/>
                    <a:lstStyle/>
                    <a:p>
                      <a:endParaRPr lang="en-US"/>
                    </a:p>
                  </a:txBody>
                  <a:tcPr/>
                </a:tc>
                <a:tc>
                  <a:txBody>
                    <a:bodyPr/>
                    <a:lstStyle/>
                    <a:p>
                      <a:pPr algn="ctr"/>
                      <a:r>
                        <a:rPr lang="en-US" dirty="0"/>
                        <a:t>ResNet50</a:t>
                      </a:r>
                    </a:p>
                  </a:txBody>
                  <a:tcPr anchor="ctr"/>
                </a:tc>
                <a:tc>
                  <a:txBody>
                    <a:bodyPr/>
                    <a:lstStyle/>
                    <a:p>
                      <a:pPr algn="ctr"/>
                      <a:r>
                        <a:rPr lang="en-US" dirty="0"/>
                        <a:t>UperNet</a:t>
                      </a:r>
                    </a:p>
                  </a:txBody>
                  <a:tcPr anchor="ctr"/>
                </a:tc>
                <a:extLst>
                  <a:ext uri="{0D108BD9-81ED-4DB2-BD59-A6C34878D82A}">
                    <a16:rowId xmlns:a16="http://schemas.microsoft.com/office/drawing/2014/main" val="11052442"/>
                  </a:ext>
                </a:extLst>
              </a:tr>
            </a:tbl>
          </a:graphicData>
        </a:graphic>
      </p:graphicFrame>
      <p:grpSp>
        <p:nvGrpSpPr>
          <p:cNvPr id="4" name="Group 3">
            <a:extLst>
              <a:ext uri="{FF2B5EF4-FFF2-40B4-BE49-F238E27FC236}">
                <a16:creationId xmlns:a16="http://schemas.microsoft.com/office/drawing/2014/main" id="{257EE235-D99A-4873-B4B6-A6CDEA1CD43A}"/>
              </a:ext>
            </a:extLst>
          </p:cNvPr>
          <p:cNvGrpSpPr/>
          <p:nvPr/>
        </p:nvGrpSpPr>
        <p:grpSpPr>
          <a:xfrm>
            <a:off x="487640" y="2848716"/>
            <a:ext cx="5101492" cy="1912127"/>
            <a:chOff x="368371" y="3087256"/>
            <a:chExt cx="4131182" cy="1548438"/>
          </a:xfrm>
        </p:grpSpPr>
        <p:pic>
          <p:nvPicPr>
            <p:cNvPr id="1026" name="Picture 2">
              <a:extLst>
                <a:ext uri="{FF2B5EF4-FFF2-40B4-BE49-F238E27FC236}">
                  <a16:creationId xmlns:a16="http://schemas.microsoft.com/office/drawing/2014/main" id="{A6C105F5-54F8-4450-92B4-73296B669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71" y="3087256"/>
              <a:ext cx="2065591" cy="1548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3E43505-9A30-46BC-81F3-BA1A1B16B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962" y="3087256"/>
              <a:ext cx="2065591" cy="15484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9067CD15-C3E5-4EDC-A3E2-D273CEFC1FE1}"/>
              </a:ext>
            </a:extLst>
          </p:cNvPr>
          <p:cNvGrpSpPr/>
          <p:nvPr/>
        </p:nvGrpSpPr>
        <p:grpSpPr>
          <a:xfrm>
            <a:off x="6431076" y="2848716"/>
            <a:ext cx="5273284" cy="1912126"/>
            <a:chOff x="6431076" y="2848716"/>
            <a:chExt cx="5273284" cy="1912126"/>
          </a:xfrm>
        </p:grpSpPr>
        <p:pic>
          <p:nvPicPr>
            <p:cNvPr id="1030" name="Picture 6">
              <a:extLst>
                <a:ext uri="{FF2B5EF4-FFF2-40B4-BE49-F238E27FC236}">
                  <a16:creationId xmlns:a16="http://schemas.microsoft.com/office/drawing/2014/main" id="{A543D2FE-2691-4404-85FC-BC8D2375D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1076" y="2848716"/>
              <a:ext cx="2636642" cy="19121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358A78B-3314-42B3-8152-C94CDBC4D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718" y="2848716"/>
              <a:ext cx="2636642" cy="191212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F75169FF-F0CA-49EB-B365-F67020262BD7}"/>
              </a:ext>
            </a:extLst>
          </p:cNvPr>
          <p:cNvSpPr txBox="1"/>
          <p:nvPr/>
        </p:nvSpPr>
        <p:spPr>
          <a:xfrm>
            <a:off x="3260033" y="5217401"/>
            <a:ext cx="596016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20K images for training, 20K images for validation</a:t>
            </a:r>
          </a:p>
          <a:p>
            <a:pPr marL="285750" indent="-285750">
              <a:buFont typeface="Arial" panose="020B0604020202020204" pitchFamily="34" charset="0"/>
              <a:buChar char="•"/>
            </a:pPr>
            <a:r>
              <a:rPr lang="en-US" dirty="0"/>
              <a:t>150 semantic categories</a:t>
            </a:r>
          </a:p>
          <a:p>
            <a:pPr marL="742950" lvl="1" indent="-285750">
              <a:buFont typeface="Wingdings" panose="05000000000000000000" pitchFamily="2" charset="2"/>
              <a:buChar char="§"/>
            </a:pPr>
            <a:r>
              <a:rPr lang="en-US" dirty="0"/>
              <a:t>Stuffs: sky, road, grass …</a:t>
            </a:r>
          </a:p>
          <a:p>
            <a:pPr marL="742950" lvl="1" indent="-285750">
              <a:buFont typeface="Wingdings" panose="05000000000000000000" pitchFamily="2" charset="2"/>
              <a:buChar char="§"/>
            </a:pPr>
            <a:r>
              <a:rPr lang="en-US" dirty="0"/>
              <a:t>Discrete objects: person, car, bed …</a:t>
            </a:r>
          </a:p>
        </p:txBody>
      </p:sp>
    </p:spTree>
    <p:extLst>
      <p:ext uri="{BB962C8B-B14F-4D97-AF65-F5344CB8AC3E}">
        <p14:creationId xmlns:p14="http://schemas.microsoft.com/office/powerpoint/2010/main" val="118052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E3C89C-F617-42B7-9E9C-B0CB7E805B35}"/>
              </a:ext>
            </a:extLst>
          </p:cNvPr>
          <p:cNvSpPr txBox="1"/>
          <p:nvPr/>
        </p:nvSpPr>
        <p:spPr>
          <a:xfrm>
            <a:off x="2239613" y="407505"/>
            <a:ext cx="7712765" cy="461665"/>
          </a:xfrm>
          <a:prstGeom prst="rect">
            <a:avLst/>
          </a:prstGeom>
          <a:noFill/>
        </p:spPr>
        <p:txBody>
          <a:bodyPr wrap="square" rtlCol="0">
            <a:spAutoFit/>
          </a:bodyPr>
          <a:lstStyle/>
          <a:p>
            <a:pPr algn="ctr"/>
            <a:r>
              <a:rPr lang="en-US" altLang="zh-CN" sz="2400" dirty="0"/>
              <a:t>How much improvement do we get</a:t>
            </a:r>
            <a:endParaRPr lang="en-US" sz="2400"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1555459112"/>
                  </p:ext>
                </p:extLst>
              </p:nvPr>
            </p:nvGraphicFramePr>
            <p:xfrm>
              <a:off x="631131" y="1159702"/>
              <a:ext cx="10929731" cy="74168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3120887">
                      <a:extLst>
                        <a:ext uri="{9D8B030D-6E8A-4147-A177-3AD203B41FA5}">
                          <a16:colId xmlns:a16="http://schemas.microsoft.com/office/drawing/2014/main" val="2629911714"/>
                        </a:ext>
                      </a:extLst>
                    </a:gridCol>
                    <a:gridCol w="721905">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ResNet101-Upernet</a:t>
                          </a:r>
                        </a:p>
                      </a:txBody>
                      <a:tcPr/>
                    </a:tc>
                    <a:tc>
                      <a:txBody>
                        <a:bodyPr/>
                        <a:lstStyle/>
                        <a:p>
                          <a:pPr algn="ctr"/>
                          <a:r>
                            <a:rPr lang="en-US" dirty="0"/>
                            <a:t>0.02</a:t>
                          </a:r>
                        </a:p>
                      </a:txBody>
                      <a:tcPr/>
                    </a:tc>
                    <a:tc>
                      <a:txBody>
                        <a:bodyPr/>
                        <a:lstStyle/>
                        <a:p>
                          <a:pPr algn="ctr"/>
                          <a:r>
                            <a:rPr lang="en-US" dirty="0"/>
                            <a:t>10</a:t>
                          </a:r>
                        </a:p>
                      </a:txBody>
                      <a:tcPr/>
                    </a:tc>
                    <a:tc>
                      <a:txBody>
                        <a:bodyPr/>
                        <a:lstStyle/>
                        <a:p>
                          <a:pPr algn="ctr"/>
                          <a:r>
                            <a:rPr lang="en-US" b="0" i="0" dirty="0">
                              <a:latin typeface="+mn-lt"/>
                            </a:rPr>
                            <a:t>59.7</a:t>
                          </a:r>
                          <a14:m>
                            <m:oMath xmlns:m="http://schemas.openxmlformats.org/officeDocument/2006/math">
                              <m:r>
                                <a:rPr lang="en-US" b="0" i="1" smtClean="0">
                                  <a:latin typeface="Cambria Math" panose="02040503050406030204" pitchFamily="18" charset="0"/>
                                </a:rPr>
                                <m:t>→</m:t>
                              </m:r>
                            </m:oMath>
                          </a14:m>
                          <a:r>
                            <a:rPr lang="en-US" dirty="0" err="1"/>
                            <a:t>xx.x</a:t>
                          </a:r>
                          <a:endParaRPr lang="en-US" dirty="0"/>
                        </a:p>
                      </a:txBody>
                      <a:tcPr/>
                    </a:tc>
                    <a:tc>
                      <a:txBody>
                        <a:bodyPr/>
                        <a:lstStyle/>
                        <a:p>
                          <a:pPr algn="ctr"/>
                          <a:r>
                            <a:rPr lang="en-US" b="0" i="0" dirty="0">
                              <a:latin typeface="+mn-lt"/>
                            </a:rPr>
                            <a:t>52.4</a:t>
                          </a:r>
                          <a14:m>
                            <m:oMath xmlns:m="http://schemas.openxmlformats.org/officeDocument/2006/math">
                              <m:r>
                                <a:rPr lang="en-US" b="0" i="1" smtClean="0">
                                  <a:latin typeface="Cambria Math" panose="02040503050406030204" pitchFamily="18" charset="0"/>
                                </a:rPr>
                                <m:t>→</m:t>
                              </m:r>
                            </m:oMath>
                          </a14:m>
                          <a:r>
                            <a:rPr lang="en-US" dirty="0" err="1"/>
                            <a:t>xx.x</a:t>
                          </a:r>
                          <a:endParaRPr lang="en-US" dirty="0"/>
                        </a:p>
                      </a:txBody>
                      <a:tcPr/>
                    </a:tc>
                    <a:extLst>
                      <a:ext uri="{0D108BD9-81ED-4DB2-BD59-A6C34878D82A}">
                        <a16:rowId xmlns:a16="http://schemas.microsoft.com/office/drawing/2014/main" val="272577725"/>
                      </a:ext>
                    </a:extLst>
                  </a:tr>
                </a:tbl>
              </a:graphicData>
            </a:graphic>
          </p:graphicFrame>
        </mc:Choice>
        <mc:Fallback xmlns="">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1555459112"/>
                  </p:ext>
                </p:extLst>
              </p:nvPr>
            </p:nvGraphicFramePr>
            <p:xfrm>
              <a:off x="631131" y="1159702"/>
              <a:ext cx="10929731" cy="74168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3120887">
                      <a:extLst>
                        <a:ext uri="{9D8B030D-6E8A-4147-A177-3AD203B41FA5}">
                          <a16:colId xmlns:a16="http://schemas.microsoft.com/office/drawing/2014/main" val="2629911714"/>
                        </a:ext>
                      </a:extLst>
                    </a:gridCol>
                    <a:gridCol w="721905">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ResNet101-Upernet</a:t>
                          </a:r>
                        </a:p>
                      </a:txBody>
                      <a:tcPr/>
                    </a:tc>
                    <a:tc>
                      <a:txBody>
                        <a:bodyPr/>
                        <a:lstStyle/>
                        <a:p>
                          <a:pPr algn="ctr"/>
                          <a:r>
                            <a:rPr lang="en-US" dirty="0"/>
                            <a:t>0.02</a:t>
                          </a:r>
                        </a:p>
                      </a:txBody>
                      <a:tcPr/>
                    </a:tc>
                    <a:tc>
                      <a:txBody>
                        <a:bodyPr/>
                        <a:lstStyle/>
                        <a:p>
                          <a:pPr algn="ctr"/>
                          <a:r>
                            <a:rPr lang="en-US" dirty="0"/>
                            <a:t>10</a:t>
                          </a:r>
                        </a:p>
                      </a:txBody>
                      <a:tcPr/>
                    </a:tc>
                    <a:tc>
                      <a:txBody>
                        <a:bodyPr/>
                        <a:lstStyle/>
                        <a:p>
                          <a:endParaRPr lang="en-US"/>
                        </a:p>
                      </a:txBody>
                      <a:tcPr>
                        <a:blipFill>
                          <a:blip r:embed="rId2"/>
                          <a:stretch>
                            <a:fillRect l="-373786" t="-108197" r="-107767" b="-24590"/>
                          </a:stretch>
                        </a:blipFill>
                      </a:tcPr>
                    </a:tc>
                    <a:tc>
                      <a:txBody>
                        <a:bodyPr/>
                        <a:lstStyle/>
                        <a:p>
                          <a:endParaRPr lang="en-US"/>
                        </a:p>
                      </a:txBody>
                      <a:tcPr>
                        <a:blipFill>
                          <a:blip r:embed="rId2"/>
                          <a:stretch>
                            <a:fillRect l="-442296" t="-108197" r="-604" b="-24590"/>
                          </a:stretch>
                        </a:blipFill>
                      </a:tcPr>
                    </a:tc>
                    <a:extLst>
                      <a:ext uri="{0D108BD9-81ED-4DB2-BD59-A6C34878D82A}">
                        <a16:rowId xmlns:a16="http://schemas.microsoft.com/office/drawing/2014/main" val="272577725"/>
                      </a:ext>
                    </a:extLst>
                  </a:tr>
                </a:tbl>
              </a:graphicData>
            </a:graphic>
          </p:graphicFrame>
        </mc:Fallback>
      </mc:AlternateContent>
      <p:sp>
        <p:nvSpPr>
          <p:cNvPr id="8" name="TextBox 7">
            <a:extLst>
              <a:ext uri="{FF2B5EF4-FFF2-40B4-BE49-F238E27FC236}">
                <a16:creationId xmlns:a16="http://schemas.microsoft.com/office/drawing/2014/main" id="{F9524BD8-8EBD-40C0-BB1A-4B36E751F1BD}"/>
              </a:ext>
            </a:extLst>
          </p:cNvPr>
          <p:cNvSpPr txBox="1"/>
          <p:nvPr/>
        </p:nvSpPr>
        <p:spPr>
          <a:xfrm>
            <a:off x="2077279" y="2215244"/>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9" name="TextBox 8">
            <a:extLst>
              <a:ext uri="{FF2B5EF4-FFF2-40B4-BE49-F238E27FC236}">
                <a16:creationId xmlns:a16="http://schemas.microsoft.com/office/drawing/2014/main" id="{C8955E67-3900-4370-BFFA-154B86DB8F45}"/>
              </a:ext>
            </a:extLst>
          </p:cNvPr>
          <p:cNvSpPr txBox="1"/>
          <p:nvPr/>
        </p:nvSpPr>
        <p:spPr>
          <a:xfrm>
            <a:off x="4992751" y="2215244"/>
            <a:ext cx="2206487" cy="369332"/>
          </a:xfrm>
          <a:prstGeom prst="rect">
            <a:avLst/>
          </a:prstGeom>
          <a:noFill/>
        </p:spPr>
        <p:txBody>
          <a:bodyPr wrap="square" rtlCol="0">
            <a:spAutoFit/>
          </a:bodyPr>
          <a:lstStyle/>
          <a:p>
            <a:pPr algn="ctr"/>
            <a:r>
              <a:rPr lang="en-US" altLang="zh-CN" dirty="0"/>
              <a:t>Annotation</a:t>
            </a:r>
            <a:endParaRPr lang="en-US" dirty="0"/>
          </a:p>
        </p:txBody>
      </p:sp>
      <p:sp>
        <p:nvSpPr>
          <p:cNvPr id="10" name="TextBox 9">
            <a:extLst>
              <a:ext uri="{FF2B5EF4-FFF2-40B4-BE49-F238E27FC236}">
                <a16:creationId xmlns:a16="http://schemas.microsoft.com/office/drawing/2014/main" id="{E93991AC-E3BA-4366-8F70-7AB5BAC4478F}"/>
              </a:ext>
            </a:extLst>
          </p:cNvPr>
          <p:cNvSpPr txBox="1"/>
          <p:nvPr/>
        </p:nvSpPr>
        <p:spPr>
          <a:xfrm>
            <a:off x="7908234" y="2215244"/>
            <a:ext cx="2206487" cy="369332"/>
          </a:xfrm>
          <a:prstGeom prst="rect">
            <a:avLst/>
          </a:prstGeom>
          <a:noFill/>
        </p:spPr>
        <p:txBody>
          <a:bodyPr wrap="square" rtlCol="0">
            <a:spAutoFit/>
          </a:bodyPr>
          <a:lstStyle/>
          <a:p>
            <a:pPr algn="ctr"/>
            <a:r>
              <a:rPr lang="en-US" altLang="zh-CN" dirty="0"/>
              <a:t>Prediction</a:t>
            </a:r>
            <a:endParaRPr lang="en-US" dirty="0"/>
          </a:p>
        </p:txBody>
      </p:sp>
    </p:spTree>
    <p:extLst>
      <p:ext uri="{BB962C8B-B14F-4D97-AF65-F5344CB8AC3E}">
        <p14:creationId xmlns:p14="http://schemas.microsoft.com/office/powerpoint/2010/main" val="3686964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2A543-1383-4314-A73D-EC634FE5DE8A}"/>
              </a:ext>
            </a:extLst>
          </p:cNvPr>
          <p:cNvSpPr txBox="1"/>
          <p:nvPr/>
        </p:nvSpPr>
        <p:spPr>
          <a:xfrm>
            <a:off x="2239617" y="765313"/>
            <a:ext cx="7712765" cy="461665"/>
          </a:xfrm>
          <a:prstGeom prst="rect">
            <a:avLst/>
          </a:prstGeom>
          <a:noFill/>
        </p:spPr>
        <p:txBody>
          <a:bodyPr wrap="square" rtlCol="0">
            <a:spAutoFit/>
          </a:bodyPr>
          <a:lstStyle/>
          <a:p>
            <a:pPr algn="ctr"/>
            <a:r>
              <a:rPr lang="en-US" altLang="zh-CN" sz="2400" dirty="0"/>
              <a:t>Conclusion</a:t>
            </a:r>
            <a:endParaRPr lang="en-US" sz="2400" dirty="0"/>
          </a:p>
        </p:txBody>
      </p:sp>
      <p:sp>
        <p:nvSpPr>
          <p:cNvPr id="3" name="TextBox 2">
            <a:extLst>
              <a:ext uri="{FF2B5EF4-FFF2-40B4-BE49-F238E27FC236}">
                <a16:creationId xmlns:a16="http://schemas.microsoft.com/office/drawing/2014/main" id="{DC85B871-2A08-4875-A60D-09B3216C9A28}"/>
              </a:ext>
            </a:extLst>
          </p:cNvPr>
          <p:cNvSpPr txBox="1"/>
          <p:nvPr/>
        </p:nvSpPr>
        <p:spPr>
          <a:xfrm>
            <a:off x="1570383" y="1759226"/>
            <a:ext cx="9183756" cy="1200329"/>
          </a:xfrm>
          <a:prstGeom prst="rect">
            <a:avLst/>
          </a:prstGeom>
          <a:noFill/>
        </p:spPr>
        <p:txBody>
          <a:bodyPr wrap="square" rtlCol="0">
            <a:spAutoFit/>
          </a:bodyPr>
          <a:lstStyle/>
          <a:p>
            <a:r>
              <a:rPr lang="en-US" dirty="0"/>
              <a:t>Applying original model to the new dataset, 3 steps to make improvement:</a:t>
            </a:r>
          </a:p>
          <a:p>
            <a:pPr marL="285750" indent="-285750">
              <a:buFont typeface="Arial" panose="020B0604020202020204" pitchFamily="34" charset="0"/>
              <a:buChar char="•"/>
            </a:pPr>
            <a:r>
              <a:rPr lang="en-US" dirty="0"/>
              <a:t>Combine very low frequency categories.</a:t>
            </a:r>
          </a:p>
          <a:p>
            <a:pPr marL="285750" indent="-285750">
              <a:buFont typeface="Arial" panose="020B0604020202020204" pitchFamily="34" charset="0"/>
              <a:buChar char="•"/>
            </a:pPr>
            <a:r>
              <a:rPr lang="en-US" dirty="0"/>
              <a:t>Assign different weights to images.</a:t>
            </a:r>
          </a:p>
          <a:p>
            <a:pPr marL="285750" indent="-285750">
              <a:buFont typeface="Arial" panose="020B0604020202020204" pitchFamily="34" charset="0"/>
              <a:buChar char="•"/>
            </a:pPr>
            <a:r>
              <a:rPr lang="en-US" dirty="0"/>
              <a:t>Use pretrained model from original dataset.</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EC18761-C9B1-4B4C-9620-4EAE533E9DAF}"/>
                  </a:ext>
                </a:extLst>
              </p:cNvPr>
              <p:cNvGraphicFramePr>
                <a:graphicFrameLocks noGrp="1"/>
              </p:cNvGraphicFramePr>
              <p:nvPr>
                <p:extLst>
                  <p:ext uri="{D42A27DB-BD31-4B8C-83A1-F6EECF244321}">
                    <p14:modId xmlns:p14="http://schemas.microsoft.com/office/powerpoint/2010/main" val="3670575208"/>
                  </p:ext>
                </p:extLst>
              </p:nvPr>
            </p:nvGraphicFramePr>
            <p:xfrm>
              <a:off x="4147929" y="4439616"/>
              <a:ext cx="3896139" cy="741680"/>
            </p:xfrm>
            <a:graphic>
              <a:graphicData uri="http://schemas.openxmlformats.org/drawingml/2006/table">
                <a:tbl>
                  <a:tblPr firstRow="1" bandRow="1">
                    <a:tableStyleId>{D7AC3CCA-C797-4891-BE02-D94E43425B78}</a:tableStyleId>
                  </a:tblPr>
                  <a:tblGrid>
                    <a:gridCol w="1878496">
                      <a:extLst>
                        <a:ext uri="{9D8B030D-6E8A-4147-A177-3AD203B41FA5}">
                          <a16:colId xmlns:a16="http://schemas.microsoft.com/office/drawing/2014/main" val="1180485480"/>
                        </a:ext>
                      </a:extLst>
                    </a:gridCol>
                    <a:gridCol w="2017643">
                      <a:extLst>
                        <a:ext uri="{9D8B030D-6E8A-4147-A177-3AD203B41FA5}">
                          <a16:colId xmlns:a16="http://schemas.microsoft.com/office/drawing/2014/main" val="3316621673"/>
                        </a:ext>
                      </a:extLst>
                    </a:gridCol>
                  </a:tblGrid>
                  <a:tr h="370840">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194206430"/>
                      </a:ext>
                    </a:extLst>
                  </a:tr>
                  <a:tr h="370840">
                    <a:tc>
                      <a:txBody>
                        <a:bodyPr/>
                        <a:lstStyle/>
                        <a:p>
                          <a:pPr algn="ctr"/>
                          <a:r>
                            <a:rPr lang="en-US" b="0" i="0" dirty="0">
                              <a:latin typeface="+mn-lt"/>
                            </a:rPr>
                            <a:t>xx.x</a:t>
                          </a:r>
                          <a14:m>
                            <m:oMath xmlns:m="http://schemas.openxmlformats.org/officeDocument/2006/math">
                              <m:r>
                                <a:rPr lang="en-US" b="0" i="1" smtClean="0">
                                  <a:latin typeface="Cambria Math" panose="02040503050406030204" pitchFamily="18" charset="0"/>
                                </a:rPr>
                                <m:t>→</m:t>
                              </m:r>
                            </m:oMath>
                          </a14:m>
                          <a:r>
                            <a:rPr lang="en-US" dirty="0" err="1"/>
                            <a:t>xx.x</a:t>
                          </a:r>
                          <a:endParaRPr lang="en-US" dirty="0"/>
                        </a:p>
                      </a:txBody>
                      <a:tcPr/>
                    </a:tc>
                    <a:tc>
                      <a:txBody>
                        <a:bodyPr/>
                        <a:lstStyle/>
                        <a:p>
                          <a:pPr algn="ctr"/>
                          <a:r>
                            <a:rPr lang="en-US" b="0" i="0" dirty="0">
                              <a:latin typeface="+mn-lt"/>
                            </a:rPr>
                            <a:t>xx.x</a:t>
                          </a:r>
                          <a14:m>
                            <m:oMath xmlns:m="http://schemas.openxmlformats.org/officeDocument/2006/math">
                              <m:r>
                                <a:rPr lang="en-US" b="0" i="1" smtClean="0">
                                  <a:latin typeface="Cambria Math" panose="02040503050406030204" pitchFamily="18" charset="0"/>
                                </a:rPr>
                                <m:t>→</m:t>
                              </m:r>
                            </m:oMath>
                          </a14:m>
                          <a:r>
                            <a:rPr lang="en-US" dirty="0" err="1"/>
                            <a:t>xx.x</a:t>
                          </a:r>
                          <a:endParaRPr lang="en-US" dirty="0"/>
                        </a:p>
                      </a:txBody>
                      <a:tcPr/>
                    </a:tc>
                    <a:extLst>
                      <a:ext uri="{0D108BD9-81ED-4DB2-BD59-A6C34878D82A}">
                        <a16:rowId xmlns:a16="http://schemas.microsoft.com/office/drawing/2014/main" val="1905703620"/>
                      </a:ext>
                    </a:extLst>
                  </a:tr>
                </a:tbl>
              </a:graphicData>
            </a:graphic>
          </p:graphicFrame>
        </mc:Choice>
        <mc:Fallback xmlns="">
          <p:graphicFrame>
            <p:nvGraphicFramePr>
              <p:cNvPr id="4" name="Table 3">
                <a:extLst>
                  <a:ext uri="{FF2B5EF4-FFF2-40B4-BE49-F238E27FC236}">
                    <a16:creationId xmlns:a16="http://schemas.microsoft.com/office/drawing/2014/main" id="{8EC18761-C9B1-4B4C-9620-4EAE533E9DAF}"/>
                  </a:ext>
                </a:extLst>
              </p:cNvPr>
              <p:cNvGraphicFramePr>
                <a:graphicFrameLocks noGrp="1"/>
              </p:cNvGraphicFramePr>
              <p:nvPr>
                <p:extLst>
                  <p:ext uri="{D42A27DB-BD31-4B8C-83A1-F6EECF244321}">
                    <p14:modId xmlns:p14="http://schemas.microsoft.com/office/powerpoint/2010/main" val="3670575208"/>
                  </p:ext>
                </p:extLst>
              </p:nvPr>
            </p:nvGraphicFramePr>
            <p:xfrm>
              <a:off x="4147929" y="4439616"/>
              <a:ext cx="3896139" cy="741680"/>
            </p:xfrm>
            <a:graphic>
              <a:graphicData uri="http://schemas.openxmlformats.org/drawingml/2006/table">
                <a:tbl>
                  <a:tblPr firstRow="1" bandRow="1">
                    <a:tableStyleId>{D7AC3CCA-C797-4891-BE02-D94E43425B78}</a:tableStyleId>
                  </a:tblPr>
                  <a:tblGrid>
                    <a:gridCol w="1878496">
                      <a:extLst>
                        <a:ext uri="{9D8B030D-6E8A-4147-A177-3AD203B41FA5}">
                          <a16:colId xmlns:a16="http://schemas.microsoft.com/office/drawing/2014/main" val="1180485480"/>
                        </a:ext>
                      </a:extLst>
                    </a:gridCol>
                    <a:gridCol w="2017643">
                      <a:extLst>
                        <a:ext uri="{9D8B030D-6E8A-4147-A177-3AD203B41FA5}">
                          <a16:colId xmlns:a16="http://schemas.microsoft.com/office/drawing/2014/main" val="3316621673"/>
                        </a:ext>
                      </a:extLst>
                    </a:gridCol>
                  </a:tblGrid>
                  <a:tr h="370840">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194206430"/>
                      </a:ext>
                    </a:extLst>
                  </a:tr>
                  <a:tr h="370840">
                    <a:tc>
                      <a:txBody>
                        <a:bodyPr/>
                        <a:lstStyle/>
                        <a:p>
                          <a:endParaRPr lang="en-US"/>
                        </a:p>
                      </a:txBody>
                      <a:tcPr>
                        <a:blipFill>
                          <a:blip r:embed="rId2"/>
                          <a:stretch>
                            <a:fillRect l="-324" t="-108197" r="-107767" b="-24590"/>
                          </a:stretch>
                        </a:blipFill>
                      </a:tcPr>
                    </a:tc>
                    <a:tc>
                      <a:txBody>
                        <a:bodyPr/>
                        <a:lstStyle/>
                        <a:p>
                          <a:endParaRPr lang="en-US"/>
                        </a:p>
                      </a:txBody>
                      <a:tcPr>
                        <a:blipFill>
                          <a:blip r:embed="rId2"/>
                          <a:stretch>
                            <a:fillRect l="-93656" t="-108197" r="-604" b="-24590"/>
                          </a:stretch>
                        </a:blipFill>
                      </a:tcPr>
                    </a:tc>
                    <a:extLst>
                      <a:ext uri="{0D108BD9-81ED-4DB2-BD59-A6C34878D82A}">
                        <a16:rowId xmlns:a16="http://schemas.microsoft.com/office/drawing/2014/main" val="1905703620"/>
                      </a:ext>
                    </a:extLst>
                  </a:tr>
                </a:tbl>
              </a:graphicData>
            </a:graphic>
          </p:graphicFrame>
        </mc:Fallback>
      </mc:AlternateContent>
      <p:sp>
        <p:nvSpPr>
          <p:cNvPr id="5" name="TextBox 4">
            <a:extLst>
              <a:ext uri="{FF2B5EF4-FFF2-40B4-BE49-F238E27FC236}">
                <a16:creationId xmlns:a16="http://schemas.microsoft.com/office/drawing/2014/main" id="{A2C8865E-EDFB-4CFE-8BF7-2FF7750E9490}"/>
              </a:ext>
            </a:extLst>
          </p:cNvPr>
          <p:cNvSpPr txBox="1"/>
          <p:nvPr/>
        </p:nvSpPr>
        <p:spPr>
          <a:xfrm>
            <a:off x="4333461" y="3802510"/>
            <a:ext cx="3657600" cy="369332"/>
          </a:xfrm>
          <a:prstGeom prst="rect">
            <a:avLst/>
          </a:prstGeom>
          <a:noFill/>
        </p:spPr>
        <p:txBody>
          <a:bodyPr wrap="square" rtlCol="0">
            <a:spAutoFit/>
          </a:bodyPr>
          <a:lstStyle/>
          <a:p>
            <a:pPr algn="ctr"/>
            <a:r>
              <a:rPr lang="en-US" dirty="0"/>
              <a:t>Final improvement</a:t>
            </a:r>
          </a:p>
        </p:txBody>
      </p:sp>
    </p:spTree>
    <p:extLst>
      <p:ext uri="{BB962C8B-B14F-4D97-AF65-F5344CB8AC3E}">
        <p14:creationId xmlns:p14="http://schemas.microsoft.com/office/powerpoint/2010/main" val="241400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8A4234-9333-418E-ADE5-25A26820BED2}"/>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Dual Attention Network (DANet) </a:t>
            </a:r>
          </a:p>
        </p:txBody>
      </p:sp>
      <p:sp>
        <p:nvSpPr>
          <p:cNvPr id="3" name="TextBox 2">
            <a:extLst>
              <a:ext uri="{FF2B5EF4-FFF2-40B4-BE49-F238E27FC236}">
                <a16:creationId xmlns:a16="http://schemas.microsoft.com/office/drawing/2014/main" id="{31A92456-AC0D-496D-99D2-193D4DA2B33B}"/>
              </a:ext>
            </a:extLst>
          </p:cNvPr>
          <p:cNvSpPr txBox="1"/>
          <p:nvPr/>
        </p:nvSpPr>
        <p:spPr>
          <a:xfrm>
            <a:off x="789219" y="1336255"/>
            <a:ext cx="9970517" cy="646331"/>
          </a:xfrm>
          <a:prstGeom prst="rect">
            <a:avLst/>
          </a:prstGeom>
          <a:noFill/>
        </p:spPr>
        <p:txBody>
          <a:bodyPr wrap="square" rtlCol="0">
            <a:spAutoFit/>
          </a:bodyPr>
          <a:lstStyle/>
          <a:p>
            <a:pPr marL="285750" indent="-285750">
              <a:buFont typeface="Arial" panose="020B0604020202020204" pitchFamily="34" charset="0"/>
              <a:buChar char="•"/>
            </a:pPr>
            <a:r>
              <a:rPr lang="en-US" dirty="0"/>
              <a:t>Different from </a:t>
            </a:r>
            <a:r>
              <a:rPr lang="en-US" dirty="0" err="1"/>
              <a:t>UPerNet</a:t>
            </a:r>
            <a:r>
              <a:rPr lang="en-US" dirty="0"/>
              <a:t> that improves performance by fusing multi-scale features, DANet utilizes the inter-spatial relationship o features and applies attention modules before final prediction. </a:t>
            </a:r>
          </a:p>
        </p:txBody>
      </p:sp>
      <p:pic>
        <p:nvPicPr>
          <p:cNvPr id="5" name="Picture 4">
            <a:extLst>
              <a:ext uri="{FF2B5EF4-FFF2-40B4-BE49-F238E27FC236}">
                <a16:creationId xmlns:a16="http://schemas.microsoft.com/office/drawing/2014/main" id="{D2523851-4999-447C-95AA-E10474983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811" y="2438380"/>
            <a:ext cx="7249651" cy="3777177"/>
          </a:xfrm>
          <a:prstGeom prst="rect">
            <a:avLst/>
          </a:prstGeom>
        </p:spPr>
      </p:pic>
      <p:sp>
        <p:nvSpPr>
          <p:cNvPr id="4" name="Rectangle 3">
            <a:extLst>
              <a:ext uri="{FF2B5EF4-FFF2-40B4-BE49-F238E27FC236}">
                <a16:creationId xmlns:a16="http://schemas.microsoft.com/office/drawing/2014/main" id="{F1177530-ED25-4D6B-8D4C-D2C03D0FA54B}"/>
              </a:ext>
            </a:extLst>
          </p:cNvPr>
          <p:cNvSpPr/>
          <p:nvPr/>
        </p:nvSpPr>
        <p:spPr>
          <a:xfrm>
            <a:off x="8879298" y="4690749"/>
            <a:ext cx="3312702" cy="369332"/>
          </a:xfrm>
          <a:prstGeom prst="rect">
            <a:avLst/>
          </a:prstGeom>
        </p:spPr>
        <p:txBody>
          <a:bodyPr wrap="none">
            <a:spAutoFit/>
          </a:bodyPr>
          <a:lstStyle/>
          <a:p>
            <a:r>
              <a:rPr lang="en-US" dirty="0"/>
              <a:t>https://arxiv.org/abs/1809.02983</a:t>
            </a:r>
          </a:p>
        </p:txBody>
      </p:sp>
    </p:spTree>
    <p:extLst>
      <p:ext uri="{BB962C8B-B14F-4D97-AF65-F5344CB8AC3E}">
        <p14:creationId xmlns:p14="http://schemas.microsoft.com/office/powerpoint/2010/main" val="2680362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D5E331-67D6-4DDF-A17F-B2BDE06D035A}"/>
              </a:ext>
            </a:extLst>
          </p:cNvPr>
          <p:cNvGraphicFramePr>
            <a:graphicFrameLocks noGrp="1"/>
          </p:cNvGraphicFramePr>
          <p:nvPr>
            <p:extLst>
              <p:ext uri="{D42A27DB-BD31-4B8C-83A1-F6EECF244321}">
                <p14:modId xmlns:p14="http://schemas.microsoft.com/office/powerpoint/2010/main" val="4227010503"/>
              </p:ext>
            </p:extLst>
          </p:nvPr>
        </p:nvGraphicFramePr>
        <p:xfrm>
          <a:off x="367432" y="1257580"/>
          <a:ext cx="10929731" cy="1381760"/>
        </p:xfrm>
        <a:graphic>
          <a:graphicData uri="http://schemas.openxmlformats.org/drawingml/2006/table">
            <a:tbl>
              <a:tblPr firstRow="1" bandRow="1">
                <a:tableStyleId>{D7AC3CCA-C797-4891-BE02-D94E43425B78}</a:tableStyleId>
              </a:tblPr>
              <a:tblGrid>
                <a:gridCol w="1011236">
                  <a:extLst>
                    <a:ext uri="{9D8B030D-6E8A-4147-A177-3AD203B41FA5}">
                      <a16:colId xmlns:a16="http://schemas.microsoft.com/office/drawing/2014/main" val="2413152243"/>
                    </a:ext>
                  </a:extLst>
                </a:gridCol>
                <a:gridCol w="3290179">
                  <a:extLst>
                    <a:ext uri="{9D8B030D-6E8A-4147-A177-3AD203B41FA5}">
                      <a16:colId xmlns:a16="http://schemas.microsoft.com/office/drawing/2014/main" val="2629911714"/>
                    </a:ext>
                  </a:extLst>
                </a:gridCol>
                <a:gridCol w="609408">
                  <a:extLst>
                    <a:ext uri="{9D8B030D-6E8A-4147-A177-3AD203B41FA5}">
                      <a16:colId xmlns:a16="http://schemas.microsoft.com/office/drawing/2014/main" val="2907473764"/>
                    </a:ext>
                  </a:extLst>
                </a:gridCol>
                <a:gridCol w="1026696">
                  <a:extLst>
                    <a:ext uri="{9D8B030D-6E8A-4147-A177-3AD203B41FA5}">
                      <a16:colId xmlns:a16="http://schemas.microsoft.com/office/drawing/2014/main" val="845485480"/>
                    </a:ext>
                  </a:extLst>
                </a:gridCol>
                <a:gridCol w="1585762">
                  <a:extLst>
                    <a:ext uri="{9D8B030D-6E8A-4147-A177-3AD203B41FA5}">
                      <a16:colId xmlns:a16="http://schemas.microsoft.com/office/drawing/2014/main" val="3475466901"/>
                    </a:ext>
                  </a:extLst>
                </a:gridCol>
                <a:gridCol w="1703225">
                  <a:extLst>
                    <a:ext uri="{9D8B030D-6E8A-4147-A177-3AD203B41FA5}">
                      <a16:colId xmlns:a16="http://schemas.microsoft.com/office/drawing/2014/main" val="3373724960"/>
                    </a:ext>
                  </a:extLst>
                </a:gridCol>
                <a:gridCol w="1703225">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IOU</a:t>
                      </a:r>
                    </a:p>
                  </a:txBody>
                  <a:tcPr/>
                </a:tc>
                <a:extLst>
                  <a:ext uri="{0D108BD9-81ED-4DB2-BD59-A6C34878D82A}">
                    <a16:rowId xmlns:a16="http://schemas.microsoft.com/office/drawing/2014/main" val="366700398"/>
                  </a:ext>
                </a:extLst>
              </a:tr>
              <a:tr h="370840">
                <a:tc>
                  <a:txBody>
                    <a:bodyPr/>
                    <a:lstStyle/>
                    <a:p>
                      <a:pPr algn="ctr"/>
                      <a:r>
                        <a:rPr lang="en-US" dirty="0"/>
                        <a:t>Ade20k</a:t>
                      </a:r>
                    </a:p>
                  </a:txBody>
                  <a:tcPr/>
                </a:tc>
                <a:tc>
                  <a:txBody>
                    <a:bodyPr/>
                    <a:lstStyle/>
                    <a:p>
                      <a:pPr algn="ctr"/>
                      <a:r>
                        <a:rPr lang="en-US" dirty="0"/>
                        <a:t>ResNet50dilated-DANet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67.39</a:t>
                      </a:r>
                    </a:p>
                  </a:txBody>
                  <a:tcPr/>
                </a:tc>
                <a:tc>
                  <a:txBody>
                    <a:bodyPr/>
                    <a:lstStyle/>
                    <a:p>
                      <a:pPr algn="ctr"/>
                      <a:r>
                        <a:rPr lang="en-US" dirty="0"/>
                        <a:t>63.04</a:t>
                      </a:r>
                    </a:p>
                  </a:txBody>
                  <a:tcPr/>
                </a:tc>
                <a:tc>
                  <a:txBody>
                    <a:bodyPr/>
                    <a:lstStyle/>
                    <a:p>
                      <a:pPr algn="ctr"/>
                      <a:r>
                        <a:rPr lang="en-US" dirty="0"/>
                        <a:t>0.1191</a:t>
                      </a:r>
                    </a:p>
                  </a:txBody>
                  <a:tcPr/>
                </a:tc>
                <a:extLst>
                  <a:ext uri="{0D108BD9-81ED-4DB2-BD59-A6C34878D82A}">
                    <a16:rowId xmlns:a16="http://schemas.microsoft.com/office/drawing/2014/main" val="272577725"/>
                  </a:ext>
                </a:extLst>
              </a:tr>
              <a:tr h="370840">
                <a:tc>
                  <a:txBody>
                    <a:bodyPr/>
                    <a:lstStyle/>
                    <a:p>
                      <a:pPr algn="ctr"/>
                      <a:r>
                        <a:rPr lang="en-US" dirty="0"/>
                        <a:t>Ade20k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ResNet50dilated-UperNet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68.30</a:t>
                      </a:r>
                    </a:p>
                  </a:txBody>
                  <a:tcPr/>
                </a:tc>
                <a:tc>
                  <a:txBody>
                    <a:bodyPr/>
                    <a:lstStyle/>
                    <a:p>
                      <a:pPr algn="ctr"/>
                      <a:r>
                        <a:rPr lang="en-US" dirty="0"/>
                        <a:t>63.52</a:t>
                      </a:r>
                    </a:p>
                  </a:txBody>
                  <a:tcPr/>
                </a:tc>
                <a:tc>
                  <a:txBody>
                    <a:bodyPr/>
                    <a:lstStyle/>
                    <a:p>
                      <a:pPr algn="ctr"/>
                      <a:r>
                        <a:rPr lang="en-US" dirty="0"/>
                        <a:t>0.1213</a:t>
                      </a:r>
                    </a:p>
                  </a:txBody>
                  <a:tcPr/>
                </a:tc>
                <a:extLst>
                  <a:ext uri="{0D108BD9-81ED-4DB2-BD59-A6C34878D82A}">
                    <a16:rowId xmlns:a16="http://schemas.microsoft.com/office/drawing/2014/main" val="911171479"/>
                  </a:ext>
                </a:extLst>
              </a:tr>
            </a:tbl>
          </a:graphicData>
        </a:graphic>
      </p:graphicFrame>
      <p:sp>
        <p:nvSpPr>
          <p:cNvPr id="3" name="TextBox 2">
            <a:extLst>
              <a:ext uri="{FF2B5EF4-FFF2-40B4-BE49-F238E27FC236}">
                <a16:creationId xmlns:a16="http://schemas.microsoft.com/office/drawing/2014/main" id="{0A7CF000-D21A-468C-A60B-9BE39E1E47E4}"/>
              </a:ext>
            </a:extLst>
          </p:cNvPr>
          <p:cNvSpPr txBox="1"/>
          <p:nvPr/>
        </p:nvSpPr>
        <p:spPr>
          <a:xfrm>
            <a:off x="2003836" y="494059"/>
            <a:ext cx="7712765" cy="461665"/>
          </a:xfrm>
          <a:prstGeom prst="rect">
            <a:avLst/>
          </a:prstGeom>
          <a:noFill/>
        </p:spPr>
        <p:txBody>
          <a:bodyPr wrap="square" rtlCol="0">
            <a:spAutoFit/>
          </a:bodyPr>
          <a:lstStyle/>
          <a:p>
            <a:pPr algn="ctr"/>
            <a:r>
              <a:rPr lang="en-US" sz="2400" dirty="0" err="1"/>
              <a:t>UPerNet</a:t>
            </a:r>
            <a:r>
              <a:rPr lang="en-US" sz="2400" dirty="0"/>
              <a:t> vs DANet</a:t>
            </a:r>
          </a:p>
        </p:txBody>
      </p:sp>
      <p:sp>
        <p:nvSpPr>
          <p:cNvPr id="4" name="TextBox 3">
            <a:extLst>
              <a:ext uri="{FF2B5EF4-FFF2-40B4-BE49-F238E27FC236}">
                <a16:creationId xmlns:a16="http://schemas.microsoft.com/office/drawing/2014/main" id="{BDA39239-7F7D-45A6-9B43-B3EE4E61AC6E}"/>
              </a:ext>
            </a:extLst>
          </p:cNvPr>
          <p:cNvSpPr txBox="1"/>
          <p:nvPr/>
        </p:nvSpPr>
        <p:spPr>
          <a:xfrm>
            <a:off x="889682" y="3014135"/>
            <a:ext cx="9941075" cy="1754326"/>
          </a:xfrm>
          <a:prstGeom prst="rect">
            <a:avLst/>
          </a:prstGeom>
          <a:noFill/>
        </p:spPr>
        <p:txBody>
          <a:bodyPr wrap="square" rtlCol="0">
            <a:spAutoFit/>
          </a:bodyPr>
          <a:lstStyle/>
          <a:p>
            <a:r>
              <a:rPr lang="en-US" dirty="0"/>
              <a:t>Before we go into the details, we have to know that the models are </a:t>
            </a:r>
            <a:r>
              <a:rPr lang="en-US" b="1" dirty="0"/>
              <a:t>poorly trained </a:t>
            </a:r>
            <a:r>
              <a:rPr lang="en-US" dirty="0"/>
              <a:t>due to limited computational resource:</a:t>
            </a:r>
          </a:p>
          <a:p>
            <a:pPr marL="285750" indent="-285750">
              <a:buFont typeface="Arial" panose="020B0604020202020204" pitchFamily="34" charset="0"/>
              <a:buChar char="•"/>
            </a:pPr>
            <a:r>
              <a:rPr lang="en-US" dirty="0"/>
              <a:t>It is  suggested by some similar studies that the training epoch should be </a:t>
            </a:r>
            <a:r>
              <a:rPr lang="en-US" b="1" dirty="0"/>
              <a:t>40</a:t>
            </a:r>
            <a:r>
              <a:rPr lang="en-US" dirty="0"/>
              <a:t> with at least </a:t>
            </a:r>
            <a:r>
              <a:rPr lang="en-US" b="1" dirty="0"/>
              <a:t>4 </a:t>
            </a:r>
            <a:r>
              <a:rPr lang="en-US" dirty="0"/>
              <a:t>gpus.</a:t>
            </a:r>
          </a:p>
          <a:p>
            <a:pPr marL="285750" indent="-285750">
              <a:buFont typeface="Arial" panose="020B0604020202020204" pitchFamily="34" charset="0"/>
              <a:buChar char="•"/>
            </a:pPr>
            <a:r>
              <a:rPr lang="en-US" dirty="0"/>
              <a:t>The averaging IOU is low because some classes are poorly trained. IOU for those class is nearly 0, which makes the overall averaging IOU low.</a:t>
            </a:r>
          </a:p>
          <a:p>
            <a:pPr marL="285750" indent="-285750">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B0726B22-C24A-4A42-ADB6-52750E7EC46C}"/>
              </a:ext>
            </a:extLst>
          </p:cNvPr>
          <p:cNvGraphicFramePr>
            <a:graphicFrameLocks noGrp="1"/>
          </p:cNvGraphicFramePr>
          <p:nvPr>
            <p:extLst>
              <p:ext uri="{D42A27DB-BD31-4B8C-83A1-F6EECF244321}">
                <p14:modId xmlns:p14="http://schemas.microsoft.com/office/powerpoint/2010/main" val="2283563367"/>
              </p:ext>
            </p:extLst>
          </p:nvPr>
        </p:nvGraphicFramePr>
        <p:xfrm>
          <a:off x="367432" y="5127268"/>
          <a:ext cx="11290099" cy="1005840"/>
        </p:xfrm>
        <a:graphic>
          <a:graphicData uri="http://schemas.openxmlformats.org/drawingml/2006/table">
            <a:tbl>
              <a:tblPr firstRow="1" bandRow="1">
                <a:tableStyleId>{D7AC3CCA-C797-4891-BE02-D94E43425B78}</a:tableStyleId>
              </a:tblPr>
              <a:tblGrid>
                <a:gridCol w="1098534">
                  <a:extLst>
                    <a:ext uri="{9D8B030D-6E8A-4147-A177-3AD203B41FA5}">
                      <a16:colId xmlns:a16="http://schemas.microsoft.com/office/drawing/2014/main" val="2413152243"/>
                    </a:ext>
                  </a:extLst>
                </a:gridCol>
                <a:gridCol w="3790765">
                  <a:extLst>
                    <a:ext uri="{9D8B030D-6E8A-4147-A177-3AD203B41FA5}">
                      <a16:colId xmlns:a16="http://schemas.microsoft.com/office/drawing/2014/main" val="2629911714"/>
                    </a:ext>
                  </a:extLst>
                </a:gridCol>
                <a:gridCol w="674703">
                  <a:extLst>
                    <a:ext uri="{9D8B030D-6E8A-4147-A177-3AD203B41FA5}">
                      <a16:colId xmlns:a16="http://schemas.microsoft.com/office/drawing/2014/main" val="2907473764"/>
                    </a:ext>
                  </a:extLst>
                </a:gridCol>
                <a:gridCol w="834501">
                  <a:extLst>
                    <a:ext uri="{9D8B030D-6E8A-4147-A177-3AD203B41FA5}">
                      <a16:colId xmlns:a16="http://schemas.microsoft.com/office/drawing/2014/main" val="845485480"/>
                    </a:ext>
                  </a:extLst>
                </a:gridCol>
                <a:gridCol w="1124778">
                  <a:extLst>
                    <a:ext uri="{9D8B030D-6E8A-4147-A177-3AD203B41FA5}">
                      <a16:colId xmlns:a16="http://schemas.microsoft.com/office/drawing/2014/main" val="3475466901"/>
                    </a:ext>
                  </a:extLst>
                </a:gridCol>
                <a:gridCol w="1716268">
                  <a:extLst>
                    <a:ext uri="{9D8B030D-6E8A-4147-A177-3AD203B41FA5}">
                      <a16:colId xmlns:a16="http://schemas.microsoft.com/office/drawing/2014/main" val="3373724960"/>
                    </a:ext>
                  </a:extLst>
                </a:gridCol>
                <a:gridCol w="2050550">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averaging IOU</a:t>
                      </a:r>
                    </a:p>
                  </a:txBody>
                  <a:tcPr/>
                </a:tc>
                <a:extLst>
                  <a:ext uri="{0D108BD9-81ED-4DB2-BD59-A6C34878D82A}">
                    <a16:rowId xmlns:a16="http://schemas.microsoft.com/office/drawing/2014/main" val="366700398"/>
                  </a:ext>
                </a:extLst>
              </a:tr>
              <a:tr h="297706">
                <a:tc>
                  <a:txBody>
                    <a:bodyPr/>
                    <a:lstStyle/>
                    <a:p>
                      <a:pPr algn="ctr"/>
                      <a:r>
                        <a:rPr lang="en-US" dirty="0"/>
                        <a:t>Ade20k</a:t>
                      </a:r>
                    </a:p>
                  </a:txBody>
                  <a:tcPr/>
                </a:tc>
                <a:tc>
                  <a:txBody>
                    <a:bodyPr/>
                    <a:lstStyle/>
                    <a:p>
                      <a:pPr algn="ctr"/>
                      <a:r>
                        <a:rPr lang="en-US" dirty="0"/>
                        <a:t>ResNet50dilated-DANet </a:t>
                      </a:r>
                      <a:r>
                        <a:rPr lang="en-US" b="1" dirty="0">
                          <a:solidFill>
                            <a:srgbClr val="FF0000"/>
                          </a:solidFill>
                        </a:rPr>
                        <a:t>with 4-gpu</a:t>
                      </a:r>
                    </a:p>
                  </a:txBody>
                  <a:tcPr/>
                </a:tc>
                <a:tc>
                  <a:txBody>
                    <a:bodyPr/>
                    <a:lstStyle/>
                    <a:p>
                      <a:pPr algn="ctr"/>
                      <a:r>
                        <a:rPr lang="en-US" dirty="0"/>
                        <a:t>0.02</a:t>
                      </a:r>
                    </a:p>
                  </a:txBody>
                  <a:tcPr/>
                </a:tc>
                <a:tc>
                  <a:txBody>
                    <a:bodyPr/>
                    <a:lstStyle/>
                    <a:p>
                      <a:pPr algn="ctr"/>
                      <a:r>
                        <a:rPr lang="en-US" b="1" dirty="0">
                          <a:solidFill>
                            <a:srgbClr val="FF0000"/>
                          </a:solidFill>
                        </a:rPr>
                        <a:t>10</a:t>
                      </a:r>
                    </a:p>
                  </a:txBody>
                  <a:tcPr/>
                </a:tc>
                <a:tc>
                  <a:txBody>
                    <a:bodyPr/>
                    <a:lstStyle/>
                    <a:p>
                      <a:pPr algn="ctr"/>
                      <a:r>
                        <a:rPr lang="en-US" dirty="0"/>
                        <a:t>82.32</a:t>
                      </a:r>
                    </a:p>
                  </a:txBody>
                  <a:tcPr/>
                </a:tc>
                <a:tc>
                  <a:txBody>
                    <a:bodyPr/>
                    <a:lstStyle/>
                    <a:p>
                      <a:pPr algn="ctr"/>
                      <a:r>
                        <a:rPr lang="en-US" dirty="0"/>
                        <a:t>72.44</a:t>
                      </a:r>
                    </a:p>
                  </a:txBody>
                  <a:tcPr/>
                </a:tc>
                <a:tc>
                  <a:txBody>
                    <a:bodyPr/>
                    <a:lstStyle/>
                    <a:p>
                      <a:pPr algn="ctr"/>
                      <a:r>
                        <a:rPr lang="en-US" dirty="0"/>
                        <a:t>0.2545</a:t>
                      </a:r>
                    </a:p>
                  </a:txBody>
                  <a:tcPr/>
                </a:tc>
                <a:extLst>
                  <a:ext uri="{0D108BD9-81ED-4DB2-BD59-A6C34878D82A}">
                    <a16:rowId xmlns:a16="http://schemas.microsoft.com/office/drawing/2014/main" val="272577725"/>
                  </a:ext>
                </a:extLst>
              </a:tr>
            </a:tbl>
          </a:graphicData>
        </a:graphic>
      </p:graphicFrame>
      <p:sp>
        <p:nvSpPr>
          <p:cNvPr id="7" name="TextBox 6">
            <a:extLst>
              <a:ext uri="{FF2B5EF4-FFF2-40B4-BE49-F238E27FC236}">
                <a16:creationId xmlns:a16="http://schemas.microsoft.com/office/drawing/2014/main" id="{B44C4B58-B91E-43AE-8AF8-73155186C7C3}"/>
              </a:ext>
            </a:extLst>
          </p:cNvPr>
          <p:cNvSpPr txBox="1"/>
          <p:nvPr/>
        </p:nvSpPr>
        <p:spPr>
          <a:xfrm>
            <a:off x="367432" y="4669654"/>
            <a:ext cx="3220679" cy="369332"/>
          </a:xfrm>
          <a:prstGeom prst="rect">
            <a:avLst/>
          </a:prstGeom>
          <a:noFill/>
        </p:spPr>
        <p:txBody>
          <a:bodyPr wrap="square" rtlCol="0">
            <a:spAutoFit/>
          </a:bodyPr>
          <a:lstStyle/>
          <a:p>
            <a:r>
              <a:rPr lang="en-US" dirty="0"/>
              <a:t>One experiment with 4 gpus:</a:t>
            </a:r>
          </a:p>
        </p:txBody>
      </p:sp>
    </p:spTree>
    <p:extLst>
      <p:ext uri="{BB962C8B-B14F-4D97-AF65-F5344CB8AC3E}">
        <p14:creationId xmlns:p14="http://schemas.microsoft.com/office/powerpoint/2010/main" val="172813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805166-210E-4BD6-8964-E42EF0D5D5DE}"/>
              </a:ext>
            </a:extLst>
          </p:cNvPr>
          <p:cNvSpPr txBox="1"/>
          <p:nvPr/>
        </p:nvSpPr>
        <p:spPr>
          <a:xfrm>
            <a:off x="2500983" y="203085"/>
            <a:ext cx="7712765" cy="461665"/>
          </a:xfrm>
          <a:prstGeom prst="rect">
            <a:avLst/>
          </a:prstGeom>
          <a:noFill/>
        </p:spPr>
        <p:txBody>
          <a:bodyPr wrap="square" rtlCol="0">
            <a:spAutoFit/>
          </a:bodyPr>
          <a:lstStyle/>
          <a:p>
            <a:pPr algn="ctr"/>
            <a:r>
              <a:rPr lang="en-US" sz="2400" dirty="0" err="1"/>
              <a:t>UPerNet</a:t>
            </a:r>
            <a:r>
              <a:rPr lang="en-US" sz="2400" dirty="0"/>
              <a:t> vs DANet</a:t>
            </a:r>
          </a:p>
        </p:txBody>
      </p:sp>
      <p:pic>
        <p:nvPicPr>
          <p:cNvPr id="4" name="Picture 3">
            <a:extLst>
              <a:ext uri="{FF2B5EF4-FFF2-40B4-BE49-F238E27FC236}">
                <a16:creationId xmlns:a16="http://schemas.microsoft.com/office/drawing/2014/main" id="{EAFFBA50-2013-467A-BD01-DC8AC1A49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421" y="1146823"/>
            <a:ext cx="6525092" cy="2175031"/>
          </a:xfrm>
          <a:prstGeom prst="rect">
            <a:avLst/>
          </a:prstGeom>
        </p:spPr>
      </p:pic>
      <p:pic>
        <p:nvPicPr>
          <p:cNvPr id="6" name="Picture 5">
            <a:extLst>
              <a:ext uri="{FF2B5EF4-FFF2-40B4-BE49-F238E27FC236}">
                <a16:creationId xmlns:a16="http://schemas.microsoft.com/office/drawing/2014/main" id="{9C9C3E97-2D7B-4EB5-8C18-663ECBD25784}"/>
              </a:ext>
            </a:extLst>
          </p:cNvPr>
          <p:cNvPicPr>
            <a:picLocks noChangeAspect="1"/>
          </p:cNvPicPr>
          <p:nvPr/>
        </p:nvPicPr>
        <p:blipFill rotWithShape="1">
          <a:blip r:embed="rId4">
            <a:extLst>
              <a:ext uri="{28A0092B-C50C-407E-A947-70E740481C1C}">
                <a14:useLocalDpi xmlns:a14="http://schemas.microsoft.com/office/drawing/2010/main" val="0"/>
              </a:ext>
            </a:extLst>
          </a:blip>
          <a:srcRect l="66667"/>
          <a:stretch/>
        </p:blipFill>
        <p:spPr>
          <a:xfrm>
            <a:off x="8794513" y="1146824"/>
            <a:ext cx="2175033" cy="2175030"/>
          </a:xfrm>
          <a:prstGeom prst="rect">
            <a:avLst/>
          </a:prstGeom>
        </p:spPr>
      </p:pic>
      <p:sp>
        <p:nvSpPr>
          <p:cNvPr id="11" name="TextBox 10">
            <a:extLst>
              <a:ext uri="{FF2B5EF4-FFF2-40B4-BE49-F238E27FC236}">
                <a16:creationId xmlns:a16="http://schemas.microsoft.com/office/drawing/2014/main" id="{7A4AD635-8D60-4B63-A341-4C530EC68955}"/>
              </a:ext>
            </a:extLst>
          </p:cNvPr>
          <p:cNvSpPr txBox="1"/>
          <p:nvPr/>
        </p:nvSpPr>
        <p:spPr>
          <a:xfrm>
            <a:off x="2641538" y="5493378"/>
            <a:ext cx="7310984"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UPerNet</a:t>
            </a:r>
            <a:r>
              <a:rPr lang="en-US" dirty="0"/>
              <a:t> can better capture detailed features compared to </a:t>
            </a:r>
            <a:r>
              <a:rPr lang="en-US" dirty="0" err="1"/>
              <a:t>DANet</a:t>
            </a:r>
            <a:endParaRPr lang="en-US" dirty="0"/>
          </a:p>
          <a:p>
            <a:pPr marL="285750" indent="-285750">
              <a:buFont typeface="Arial" panose="020B0604020202020204" pitchFamily="34" charset="0"/>
              <a:buChar char="•"/>
            </a:pPr>
            <a:r>
              <a:rPr lang="en-US" dirty="0" err="1"/>
              <a:t>DANet</a:t>
            </a:r>
            <a:r>
              <a:rPr lang="en-US" dirty="0"/>
              <a:t> is more likely to classify similar pixels into the same category and avoid deceiving by unimportant details due to attention module.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C8688D94-7D24-46CF-B69E-2DC21789EA80}"/>
              </a:ext>
            </a:extLst>
          </p:cNvPr>
          <p:cNvSpPr txBox="1"/>
          <p:nvPr/>
        </p:nvSpPr>
        <p:spPr>
          <a:xfrm>
            <a:off x="2737282" y="716226"/>
            <a:ext cx="9454718" cy="369332"/>
          </a:xfrm>
          <a:prstGeom prst="rect">
            <a:avLst/>
          </a:prstGeom>
          <a:noFill/>
        </p:spPr>
        <p:txBody>
          <a:bodyPr wrap="square" rtlCol="0">
            <a:spAutoFit/>
          </a:bodyPr>
          <a:lstStyle/>
          <a:p>
            <a:r>
              <a:rPr lang="en-US" dirty="0"/>
              <a:t>Image                               Ground Truth	                </a:t>
            </a:r>
            <a:r>
              <a:rPr lang="en-US" dirty="0" err="1"/>
              <a:t>DANet</a:t>
            </a:r>
            <a:r>
              <a:rPr lang="en-US" dirty="0"/>
              <a:t>                           </a:t>
            </a:r>
            <a:r>
              <a:rPr lang="en-US" dirty="0" err="1"/>
              <a:t>UPerNet</a:t>
            </a:r>
            <a:endParaRPr lang="en-US" dirty="0"/>
          </a:p>
        </p:txBody>
      </p:sp>
      <p:pic>
        <p:nvPicPr>
          <p:cNvPr id="10" name="Picture 9">
            <a:extLst>
              <a:ext uri="{FF2B5EF4-FFF2-40B4-BE49-F238E27FC236}">
                <a16:creationId xmlns:a16="http://schemas.microsoft.com/office/drawing/2014/main" id="{6B589ADF-0B94-4F5F-8A13-540A5C7D2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9421" y="3442932"/>
            <a:ext cx="6525092" cy="1814304"/>
          </a:xfrm>
          <a:prstGeom prst="rect">
            <a:avLst/>
          </a:prstGeom>
        </p:spPr>
      </p:pic>
      <p:pic>
        <p:nvPicPr>
          <p:cNvPr id="12" name="Picture 11">
            <a:extLst>
              <a:ext uri="{FF2B5EF4-FFF2-40B4-BE49-F238E27FC236}">
                <a16:creationId xmlns:a16="http://schemas.microsoft.com/office/drawing/2014/main" id="{5EA25C1E-6B0F-4015-AE36-56D2D6D64FFA}"/>
              </a:ext>
            </a:extLst>
          </p:cNvPr>
          <p:cNvPicPr>
            <a:picLocks noChangeAspect="1"/>
          </p:cNvPicPr>
          <p:nvPr/>
        </p:nvPicPr>
        <p:blipFill rotWithShape="1">
          <a:blip r:embed="rId6">
            <a:extLst>
              <a:ext uri="{28A0092B-C50C-407E-A947-70E740481C1C}">
                <a14:useLocalDpi xmlns:a14="http://schemas.microsoft.com/office/drawing/2010/main" val="0"/>
              </a:ext>
            </a:extLst>
          </a:blip>
          <a:srcRect l="66712"/>
          <a:stretch/>
        </p:blipFill>
        <p:spPr>
          <a:xfrm>
            <a:off x="8794513" y="3442932"/>
            <a:ext cx="2175033" cy="1814304"/>
          </a:xfrm>
          <a:prstGeom prst="rect">
            <a:avLst/>
          </a:prstGeom>
        </p:spPr>
      </p:pic>
      <p:sp>
        <p:nvSpPr>
          <p:cNvPr id="3" name="TextBox 2">
            <a:extLst>
              <a:ext uri="{FF2B5EF4-FFF2-40B4-BE49-F238E27FC236}">
                <a16:creationId xmlns:a16="http://schemas.microsoft.com/office/drawing/2014/main" id="{E5FFA0CA-9F5D-44EC-9E6A-BC5C26DC72A4}"/>
              </a:ext>
            </a:extLst>
          </p:cNvPr>
          <p:cNvSpPr txBox="1"/>
          <p:nvPr/>
        </p:nvSpPr>
        <p:spPr>
          <a:xfrm>
            <a:off x="459310" y="1986379"/>
            <a:ext cx="1810111" cy="369332"/>
          </a:xfrm>
          <a:prstGeom prst="rect">
            <a:avLst/>
          </a:prstGeom>
          <a:noFill/>
        </p:spPr>
        <p:txBody>
          <a:bodyPr wrap="none" rtlCol="0">
            <a:spAutoFit/>
          </a:bodyPr>
          <a:lstStyle/>
          <a:p>
            <a:r>
              <a:rPr lang="en-US" dirty="0" err="1"/>
              <a:t>UPerNet</a:t>
            </a:r>
            <a:r>
              <a:rPr lang="en-US" dirty="0"/>
              <a:t> is better</a:t>
            </a:r>
          </a:p>
        </p:txBody>
      </p:sp>
      <p:sp>
        <p:nvSpPr>
          <p:cNvPr id="14" name="TextBox 13">
            <a:extLst>
              <a:ext uri="{FF2B5EF4-FFF2-40B4-BE49-F238E27FC236}">
                <a16:creationId xmlns:a16="http://schemas.microsoft.com/office/drawing/2014/main" id="{11607CC5-4299-4E3A-B1C0-830DB640ED9F}"/>
              </a:ext>
            </a:extLst>
          </p:cNvPr>
          <p:cNvSpPr txBox="1"/>
          <p:nvPr/>
        </p:nvSpPr>
        <p:spPr>
          <a:xfrm>
            <a:off x="428282" y="4039744"/>
            <a:ext cx="1625381" cy="369332"/>
          </a:xfrm>
          <a:prstGeom prst="rect">
            <a:avLst/>
          </a:prstGeom>
          <a:noFill/>
        </p:spPr>
        <p:txBody>
          <a:bodyPr wrap="none" rtlCol="0">
            <a:spAutoFit/>
          </a:bodyPr>
          <a:lstStyle/>
          <a:p>
            <a:r>
              <a:rPr lang="en-US" dirty="0" err="1"/>
              <a:t>DANet</a:t>
            </a:r>
            <a:r>
              <a:rPr lang="en-US" dirty="0"/>
              <a:t> is better</a:t>
            </a:r>
          </a:p>
        </p:txBody>
      </p:sp>
    </p:spTree>
    <p:extLst>
      <p:ext uri="{BB962C8B-B14F-4D97-AF65-F5344CB8AC3E}">
        <p14:creationId xmlns:p14="http://schemas.microsoft.com/office/powerpoint/2010/main" val="2842975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A1FDE-9709-4F7E-8CA3-BD08E63B843B}"/>
              </a:ext>
            </a:extLst>
          </p:cNvPr>
          <p:cNvSpPr txBox="1"/>
          <p:nvPr/>
        </p:nvSpPr>
        <p:spPr>
          <a:xfrm>
            <a:off x="515724" y="263558"/>
            <a:ext cx="11135115" cy="461665"/>
          </a:xfrm>
          <a:prstGeom prst="rect">
            <a:avLst/>
          </a:prstGeom>
          <a:noFill/>
        </p:spPr>
        <p:txBody>
          <a:bodyPr wrap="square" rtlCol="0">
            <a:spAutoFit/>
          </a:bodyPr>
          <a:lstStyle/>
          <a:p>
            <a:pPr algn="ctr"/>
            <a:r>
              <a:rPr lang="en-US" sz="2400" dirty="0"/>
              <a:t>Ablation study for DANet: are attention modules effective with limited training epochs?</a:t>
            </a:r>
          </a:p>
        </p:txBody>
      </p:sp>
      <p:graphicFrame>
        <p:nvGraphicFramePr>
          <p:cNvPr id="5" name="Table 4">
            <a:extLst>
              <a:ext uri="{FF2B5EF4-FFF2-40B4-BE49-F238E27FC236}">
                <a16:creationId xmlns:a16="http://schemas.microsoft.com/office/drawing/2014/main" id="{FFB8E530-9AA0-481B-B613-52618A55E399}"/>
              </a:ext>
            </a:extLst>
          </p:cNvPr>
          <p:cNvGraphicFramePr>
            <a:graphicFrameLocks noGrp="1"/>
          </p:cNvGraphicFramePr>
          <p:nvPr>
            <p:extLst>
              <p:ext uri="{D42A27DB-BD31-4B8C-83A1-F6EECF244321}">
                <p14:modId xmlns:p14="http://schemas.microsoft.com/office/powerpoint/2010/main" val="326643394"/>
              </p:ext>
            </p:extLst>
          </p:nvPr>
        </p:nvGraphicFramePr>
        <p:xfrm>
          <a:off x="631134" y="992289"/>
          <a:ext cx="10929731" cy="1651000"/>
        </p:xfrm>
        <a:graphic>
          <a:graphicData uri="http://schemas.openxmlformats.org/drawingml/2006/table">
            <a:tbl>
              <a:tblPr firstRow="1" bandRow="1">
                <a:tableStyleId>{D7AC3CCA-C797-4891-BE02-D94E43425B78}</a:tableStyleId>
              </a:tblPr>
              <a:tblGrid>
                <a:gridCol w="1011236">
                  <a:extLst>
                    <a:ext uri="{9D8B030D-6E8A-4147-A177-3AD203B41FA5}">
                      <a16:colId xmlns:a16="http://schemas.microsoft.com/office/drawing/2014/main" val="2413152243"/>
                    </a:ext>
                  </a:extLst>
                </a:gridCol>
                <a:gridCol w="3290179">
                  <a:extLst>
                    <a:ext uri="{9D8B030D-6E8A-4147-A177-3AD203B41FA5}">
                      <a16:colId xmlns:a16="http://schemas.microsoft.com/office/drawing/2014/main" val="2629911714"/>
                    </a:ext>
                  </a:extLst>
                </a:gridCol>
                <a:gridCol w="609408">
                  <a:extLst>
                    <a:ext uri="{9D8B030D-6E8A-4147-A177-3AD203B41FA5}">
                      <a16:colId xmlns:a16="http://schemas.microsoft.com/office/drawing/2014/main" val="2907473764"/>
                    </a:ext>
                  </a:extLst>
                </a:gridCol>
                <a:gridCol w="1026696">
                  <a:extLst>
                    <a:ext uri="{9D8B030D-6E8A-4147-A177-3AD203B41FA5}">
                      <a16:colId xmlns:a16="http://schemas.microsoft.com/office/drawing/2014/main" val="845485480"/>
                    </a:ext>
                  </a:extLst>
                </a:gridCol>
                <a:gridCol w="1585762">
                  <a:extLst>
                    <a:ext uri="{9D8B030D-6E8A-4147-A177-3AD203B41FA5}">
                      <a16:colId xmlns:a16="http://schemas.microsoft.com/office/drawing/2014/main" val="3475466901"/>
                    </a:ext>
                  </a:extLst>
                </a:gridCol>
                <a:gridCol w="1703225">
                  <a:extLst>
                    <a:ext uri="{9D8B030D-6E8A-4147-A177-3AD203B41FA5}">
                      <a16:colId xmlns:a16="http://schemas.microsoft.com/office/drawing/2014/main" val="3373724960"/>
                    </a:ext>
                  </a:extLst>
                </a:gridCol>
                <a:gridCol w="1703225">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IOU</a:t>
                      </a:r>
                    </a:p>
                  </a:txBody>
                  <a:tcPr/>
                </a:tc>
                <a:extLst>
                  <a:ext uri="{0D108BD9-81ED-4DB2-BD59-A6C34878D82A}">
                    <a16:rowId xmlns:a16="http://schemas.microsoft.com/office/drawing/2014/main" val="366700398"/>
                  </a:ext>
                </a:extLst>
              </a:tr>
              <a:tr h="370840">
                <a:tc>
                  <a:txBody>
                    <a:bodyPr/>
                    <a:lstStyle/>
                    <a:p>
                      <a:pPr algn="ctr"/>
                      <a:r>
                        <a:rPr lang="en-US" dirty="0"/>
                        <a:t>Ade20k</a:t>
                      </a:r>
                    </a:p>
                  </a:txBody>
                  <a:tcPr/>
                </a:tc>
                <a:tc>
                  <a:txBody>
                    <a:bodyPr/>
                    <a:lstStyle/>
                    <a:p>
                      <a:pPr algn="ctr"/>
                      <a:r>
                        <a:rPr lang="en-US" dirty="0"/>
                        <a:t>ResNet50dilated-DANet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67.39</a:t>
                      </a:r>
                    </a:p>
                  </a:txBody>
                  <a:tcPr/>
                </a:tc>
                <a:tc>
                  <a:txBody>
                    <a:bodyPr/>
                    <a:lstStyle/>
                    <a:p>
                      <a:pPr algn="ctr"/>
                      <a:r>
                        <a:rPr lang="en-US" dirty="0"/>
                        <a:t>63.04</a:t>
                      </a:r>
                    </a:p>
                  </a:txBody>
                  <a:tcPr/>
                </a:tc>
                <a:tc>
                  <a:txBody>
                    <a:bodyPr/>
                    <a:lstStyle/>
                    <a:p>
                      <a:pPr algn="ctr"/>
                      <a:r>
                        <a:rPr lang="en-US" dirty="0"/>
                        <a:t>0.1191</a:t>
                      </a:r>
                    </a:p>
                  </a:txBody>
                  <a:tcPr/>
                </a:tc>
                <a:extLst>
                  <a:ext uri="{0D108BD9-81ED-4DB2-BD59-A6C34878D82A}">
                    <a16:rowId xmlns:a16="http://schemas.microsoft.com/office/drawing/2014/main" val="272577725"/>
                  </a:ext>
                </a:extLst>
              </a:tr>
              <a:tr h="370840">
                <a:tc>
                  <a:txBody>
                    <a:bodyPr/>
                    <a:lstStyle/>
                    <a:p>
                      <a:pPr algn="ctr"/>
                      <a:r>
                        <a:rPr lang="en-US" dirty="0"/>
                        <a:t>Ade20k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ResNet50dilated-DANet w/o attention modules </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68.68</a:t>
                      </a:r>
                    </a:p>
                  </a:txBody>
                  <a:tcPr/>
                </a:tc>
                <a:tc>
                  <a:txBody>
                    <a:bodyPr/>
                    <a:lstStyle/>
                    <a:p>
                      <a:pPr algn="ctr"/>
                      <a:r>
                        <a:rPr lang="en-US" dirty="0"/>
                        <a:t>60.30</a:t>
                      </a:r>
                    </a:p>
                  </a:txBody>
                  <a:tcPr/>
                </a:tc>
                <a:tc>
                  <a:txBody>
                    <a:bodyPr/>
                    <a:lstStyle/>
                    <a:p>
                      <a:pPr algn="ctr"/>
                      <a:r>
                        <a:rPr lang="en-US" dirty="0"/>
                        <a:t>0.1034</a:t>
                      </a:r>
                    </a:p>
                  </a:txBody>
                  <a:tcPr/>
                </a:tc>
                <a:extLst>
                  <a:ext uri="{0D108BD9-81ED-4DB2-BD59-A6C34878D82A}">
                    <a16:rowId xmlns:a16="http://schemas.microsoft.com/office/drawing/2014/main" val="911171479"/>
                  </a:ext>
                </a:extLst>
              </a:tr>
            </a:tbl>
          </a:graphicData>
        </a:graphic>
      </p:graphicFrame>
      <p:pic>
        <p:nvPicPr>
          <p:cNvPr id="6" name="Picture 5">
            <a:extLst>
              <a:ext uri="{FF2B5EF4-FFF2-40B4-BE49-F238E27FC236}">
                <a16:creationId xmlns:a16="http://schemas.microsoft.com/office/drawing/2014/main" id="{32DA7672-D221-4B30-ACE7-B6F17C154CE9}"/>
              </a:ext>
            </a:extLst>
          </p:cNvPr>
          <p:cNvPicPr>
            <a:picLocks noChangeAspect="1"/>
          </p:cNvPicPr>
          <p:nvPr/>
        </p:nvPicPr>
        <p:blipFill rotWithShape="1">
          <a:blip r:embed="rId3"/>
          <a:srcRect r="321" b="849"/>
          <a:stretch/>
        </p:blipFill>
        <p:spPr>
          <a:xfrm>
            <a:off x="515724" y="3888890"/>
            <a:ext cx="4482404" cy="1764796"/>
          </a:xfrm>
          <a:prstGeom prst="rect">
            <a:avLst/>
          </a:prstGeom>
        </p:spPr>
      </p:pic>
      <p:pic>
        <p:nvPicPr>
          <p:cNvPr id="10" name="Picture 9">
            <a:extLst>
              <a:ext uri="{FF2B5EF4-FFF2-40B4-BE49-F238E27FC236}">
                <a16:creationId xmlns:a16="http://schemas.microsoft.com/office/drawing/2014/main" id="{41C777A4-B1E0-4C69-9ECA-5A38B128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9616" y="3013343"/>
            <a:ext cx="2202409" cy="1651000"/>
          </a:xfrm>
          <a:prstGeom prst="rect">
            <a:avLst/>
          </a:prstGeom>
        </p:spPr>
      </p:pic>
      <p:pic>
        <p:nvPicPr>
          <p:cNvPr id="12" name="Picture 11">
            <a:extLst>
              <a:ext uri="{FF2B5EF4-FFF2-40B4-BE49-F238E27FC236}">
                <a16:creationId xmlns:a16="http://schemas.microsoft.com/office/drawing/2014/main" id="{5AA30AB0-6E82-4C69-8B15-AF44D0020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5147" y="4836740"/>
            <a:ext cx="2202409" cy="1651000"/>
          </a:xfrm>
          <a:prstGeom prst="rect">
            <a:avLst/>
          </a:prstGeom>
        </p:spPr>
      </p:pic>
      <p:sp>
        <p:nvSpPr>
          <p:cNvPr id="13" name="Star: 5 Points 12">
            <a:extLst>
              <a:ext uri="{FF2B5EF4-FFF2-40B4-BE49-F238E27FC236}">
                <a16:creationId xmlns:a16="http://schemas.microsoft.com/office/drawing/2014/main" id="{D02B6FD1-2E44-4A4D-8739-E20D7C026B02}"/>
              </a:ext>
            </a:extLst>
          </p:cNvPr>
          <p:cNvSpPr/>
          <p:nvPr/>
        </p:nvSpPr>
        <p:spPr>
          <a:xfrm>
            <a:off x="1038687" y="4846378"/>
            <a:ext cx="314231" cy="31423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AA2364B-B10F-4A67-94B6-975F64AE0131}"/>
              </a:ext>
            </a:extLst>
          </p:cNvPr>
          <p:cNvCxnSpPr>
            <a:cxnSpLocks/>
          </p:cNvCxnSpPr>
          <p:nvPr/>
        </p:nvCxnSpPr>
        <p:spPr>
          <a:xfrm flipV="1">
            <a:off x="1195802" y="2714326"/>
            <a:ext cx="0" cy="2040579"/>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D72DBF-2830-4161-A4A5-96C18030E16E}"/>
              </a:ext>
            </a:extLst>
          </p:cNvPr>
          <p:cNvCxnSpPr>
            <a:cxnSpLocks/>
          </p:cNvCxnSpPr>
          <p:nvPr/>
        </p:nvCxnSpPr>
        <p:spPr>
          <a:xfrm flipH="1">
            <a:off x="1195802" y="2714326"/>
            <a:ext cx="778840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23C320E-7DDA-4590-A15F-DDF52DE02BD9}"/>
              </a:ext>
            </a:extLst>
          </p:cNvPr>
          <p:cNvCxnSpPr>
            <a:cxnSpLocks/>
          </p:cNvCxnSpPr>
          <p:nvPr/>
        </p:nvCxnSpPr>
        <p:spPr>
          <a:xfrm flipV="1">
            <a:off x="8984202" y="2716568"/>
            <a:ext cx="0" cy="239696"/>
          </a:xfrm>
          <a:prstGeom prst="line">
            <a:avLst/>
          </a:prstGeom>
          <a:ln w="28575">
            <a:solidFill>
              <a:srgbClr val="FF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0F5D485-7706-4078-B55A-C935A58D0D33}"/>
              </a:ext>
            </a:extLst>
          </p:cNvPr>
          <p:cNvSpPr txBox="1"/>
          <p:nvPr/>
        </p:nvSpPr>
        <p:spPr>
          <a:xfrm>
            <a:off x="3796320" y="2725689"/>
            <a:ext cx="1538306" cy="369332"/>
          </a:xfrm>
          <a:prstGeom prst="rect">
            <a:avLst/>
          </a:prstGeom>
          <a:noFill/>
        </p:spPr>
        <p:txBody>
          <a:bodyPr wrap="none" rtlCol="0">
            <a:spAutoFit/>
          </a:bodyPr>
          <a:lstStyle/>
          <a:p>
            <a:r>
              <a:rPr lang="en-US" dirty="0"/>
              <a:t>Attention map</a:t>
            </a:r>
          </a:p>
        </p:txBody>
      </p:sp>
      <p:cxnSp>
        <p:nvCxnSpPr>
          <p:cNvPr id="31" name="Straight Connector 30">
            <a:extLst>
              <a:ext uri="{FF2B5EF4-FFF2-40B4-BE49-F238E27FC236}">
                <a16:creationId xmlns:a16="http://schemas.microsoft.com/office/drawing/2014/main" id="{1956DF1F-0D75-4F29-8CF3-F4E1808BB23B}"/>
              </a:ext>
            </a:extLst>
          </p:cNvPr>
          <p:cNvCxnSpPr>
            <a:cxnSpLocks/>
          </p:cNvCxnSpPr>
          <p:nvPr/>
        </p:nvCxnSpPr>
        <p:spPr>
          <a:xfrm>
            <a:off x="1195802" y="5160609"/>
            <a:ext cx="0" cy="1585659"/>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93B7A3F-8C37-4947-857B-142CD770F9A5}"/>
              </a:ext>
            </a:extLst>
          </p:cNvPr>
          <p:cNvCxnSpPr>
            <a:cxnSpLocks/>
          </p:cNvCxnSpPr>
          <p:nvPr/>
        </p:nvCxnSpPr>
        <p:spPr>
          <a:xfrm flipH="1">
            <a:off x="1195859" y="6736629"/>
            <a:ext cx="778840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CCEAB6A-EBDC-477D-8683-DC2CD090AE18}"/>
              </a:ext>
            </a:extLst>
          </p:cNvPr>
          <p:cNvCxnSpPr>
            <a:cxnSpLocks/>
          </p:cNvCxnSpPr>
          <p:nvPr/>
        </p:nvCxnSpPr>
        <p:spPr>
          <a:xfrm>
            <a:off x="8975324" y="6488064"/>
            <a:ext cx="0" cy="225679"/>
          </a:xfrm>
          <a:prstGeom prst="line">
            <a:avLst/>
          </a:prstGeom>
          <a:ln w="28575">
            <a:solidFill>
              <a:srgbClr val="FF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FA178AA0-CC86-450A-A92A-FCB0E3D05F24}"/>
              </a:ext>
            </a:extLst>
          </p:cNvPr>
          <p:cNvSpPr txBox="1"/>
          <p:nvPr/>
        </p:nvSpPr>
        <p:spPr>
          <a:xfrm>
            <a:off x="3868140" y="6340265"/>
            <a:ext cx="1538306" cy="369332"/>
          </a:xfrm>
          <a:prstGeom prst="rect">
            <a:avLst/>
          </a:prstGeom>
          <a:noFill/>
        </p:spPr>
        <p:txBody>
          <a:bodyPr wrap="none" rtlCol="0">
            <a:spAutoFit/>
          </a:bodyPr>
          <a:lstStyle/>
          <a:p>
            <a:r>
              <a:rPr lang="en-US" dirty="0"/>
              <a:t>Attention map</a:t>
            </a:r>
          </a:p>
        </p:txBody>
      </p:sp>
      <p:pic>
        <p:nvPicPr>
          <p:cNvPr id="42" name="Picture 41">
            <a:extLst>
              <a:ext uri="{FF2B5EF4-FFF2-40B4-BE49-F238E27FC236}">
                <a16:creationId xmlns:a16="http://schemas.microsoft.com/office/drawing/2014/main" id="{91A9EE80-2666-4BEF-B661-532872BE6B0D}"/>
              </a:ext>
            </a:extLst>
          </p:cNvPr>
          <p:cNvPicPr>
            <a:picLocks noChangeAspect="1"/>
          </p:cNvPicPr>
          <p:nvPr/>
        </p:nvPicPr>
        <p:blipFill rotWithShape="1">
          <a:blip r:embed="rId6">
            <a:extLst>
              <a:ext uri="{28A0092B-C50C-407E-A947-70E740481C1C}">
                <a14:useLocalDpi xmlns:a14="http://schemas.microsoft.com/office/drawing/2010/main" val="0"/>
              </a:ext>
            </a:extLst>
          </a:blip>
          <a:srcRect l="18177" t="10606" r="13920" b="9101"/>
          <a:stretch/>
        </p:blipFill>
        <p:spPr>
          <a:xfrm>
            <a:off x="9860609" y="2950124"/>
            <a:ext cx="2358862" cy="1764323"/>
          </a:xfrm>
          <a:prstGeom prst="rect">
            <a:avLst/>
          </a:prstGeom>
        </p:spPr>
      </p:pic>
      <p:pic>
        <p:nvPicPr>
          <p:cNvPr id="44" name="Picture 43">
            <a:extLst>
              <a:ext uri="{FF2B5EF4-FFF2-40B4-BE49-F238E27FC236}">
                <a16:creationId xmlns:a16="http://schemas.microsoft.com/office/drawing/2014/main" id="{CD74F1AC-05DD-4D7F-9140-D86A94B6A987}"/>
              </a:ext>
            </a:extLst>
          </p:cNvPr>
          <p:cNvPicPr>
            <a:picLocks noChangeAspect="1"/>
          </p:cNvPicPr>
          <p:nvPr/>
        </p:nvPicPr>
        <p:blipFill rotWithShape="1">
          <a:blip r:embed="rId7">
            <a:extLst>
              <a:ext uri="{28A0092B-C50C-407E-A947-70E740481C1C}">
                <a14:useLocalDpi xmlns:a14="http://schemas.microsoft.com/office/drawing/2010/main" val="0"/>
              </a:ext>
            </a:extLst>
          </a:blip>
          <a:srcRect l="18213" t="10575" r="16406" b="8361"/>
          <a:stretch/>
        </p:blipFill>
        <p:spPr>
          <a:xfrm>
            <a:off x="9860609" y="4836843"/>
            <a:ext cx="2202395" cy="1719635"/>
          </a:xfrm>
          <a:prstGeom prst="rect">
            <a:avLst/>
          </a:prstGeom>
        </p:spPr>
      </p:pic>
      <p:pic>
        <p:nvPicPr>
          <p:cNvPr id="8" name="Picture 7">
            <a:extLst>
              <a:ext uri="{FF2B5EF4-FFF2-40B4-BE49-F238E27FC236}">
                <a16:creationId xmlns:a16="http://schemas.microsoft.com/office/drawing/2014/main" id="{A05889D1-34F3-4FB9-9967-734797FF5CF6}"/>
              </a:ext>
            </a:extLst>
          </p:cNvPr>
          <p:cNvPicPr>
            <a:picLocks noChangeAspect="1"/>
          </p:cNvPicPr>
          <p:nvPr/>
        </p:nvPicPr>
        <p:blipFill rotWithShape="1">
          <a:blip r:embed="rId8">
            <a:extLst>
              <a:ext uri="{28A0092B-C50C-407E-A947-70E740481C1C}">
                <a14:useLocalDpi xmlns:a14="http://schemas.microsoft.com/office/drawing/2010/main" val="0"/>
              </a:ext>
            </a:extLst>
          </a:blip>
          <a:srcRect l="66772"/>
          <a:stretch/>
        </p:blipFill>
        <p:spPr>
          <a:xfrm>
            <a:off x="5378913" y="2991778"/>
            <a:ext cx="2190635" cy="1647372"/>
          </a:xfrm>
          <a:prstGeom prst="rect">
            <a:avLst/>
          </a:prstGeom>
        </p:spPr>
      </p:pic>
      <p:pic>
        <p:nvPicPr>
          <p:cNvPr id="11" name="Picture 10">
            <a:extLst>
              <a:ext uri="{FF2B5EF4-FFF2-40B4-BE49-F238E27FC236}">
                <a16:creationId xmlns:a16="http://schemas.microsoft.com/office/drawing/2014/main" id="{EEC49ACE-5500-4842-8A78-C1682542ED3E}"/>
              </a:ext>
            </a:extLst>
          </p:cNvPr>
          <p:cNvPicPr>
            <a:picLocks noChangeAspect="1"/>
          </p:cNvPicPr>
          <p:nvPr/>
        </p:nvPicPr>
        <p:blipFill rotWithShape="1">
          <a:blip r:embed="rId9">
            <a:extLst>
              <a:ext uri="{28A0092B-C50C-407E-A947-70E740481C1C}">
                <a14:useLocalDpi xmlns:a14="http://schemas.microsoft.com/office/drawing/2010/main" val="0"/>
              </a:ext>
            </a:extLst>
          </a:blip>
          <a:srcRect l="66839"/>
          <a:stretch/>
        </p:blipFill>
        <p:spPr>
          <a:xfrm>
            <a:off x="5352381" y="4827102"/>
            <a:ext cx="2202396" cy="1659556"/>
          </a:xfrm>
          <a:prstGeom prst="rect">
            <a:avLst/>
          </a:prstGeom>
        </p:spPr>
      </p:pic>
    </p:spTree>
    <p:extLst>
      <p:ext uri="{BB962C8B-B14F-4D97-AF65-F5344CB8AC3E}">
        <p14:creationId xmlns:p14="http://schemas.microsoft.com/office/powerpoint/2010/main" val="303581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3545E8-4E58-40FF-917E-B1827FE9A552}"/>
              </a:ext>
            </a:extLst>
          </p:cNvPr>
          <p:cNvPicPr>
            <a:picLocks noChangeAspect="1"/>
          </p:cNvPicPr>
          <p:nvPr/>
        </p:nvPicPr>
        <p:blipFill rotWithShape="1">
          <a:blip r:embed="rId3">
            <a:extLst>
              <a:ext uri="{28A0092B-C50C-407E-A947-70E740481C1C}">
                <a14:useLocalDpi xmlns:a14="http://schemas.microsoft.com/office/drawing/2010/main" val="0"/>
              </a:ext>
            </a:extLst>
          </a:blip>
          <a:srcRect l="66844"/>
          <a:stretch/>
        </p:blipFill>
        <p:spPr>
          <a:xfrm>
            <a:off x="7093256" y="1227334"/>
            <a:ext cx="2139768" cy="2142816"/>
          </a:xfrm>
          <a:prstGeom prst="rect">
            <a:avLst/>
          </a:prstGeom>
        </p:spPr>
      </p:pic>
      <p:pic>
        <p:nvPicPr>
          <p:cNvPr id="5" name="Picture 4">
            <a:extLst>
              <a:ext uri="{FF2B5EF4-FFF2-40B4-BE49-F238E27FC236}">
                <a16:creationId xmlns:a16="http://schemas.microsoft.com/office/drawing/2014/main" id="{DC3833A7-5F32-4FA1-8028-7C09216A8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96" y="1227334"/>
            <a:ext cx="6453559" cy="2142816"/>
          </a:xfrm>
          <a:prstGeom prst="rect">
            <a:avLst/>
          </a:prstGeom>
        </p:spPr>
      </p:pic>
      <p:pic>
        <p:nvPicPr>
          <p:cNvPr id="7" name="Picture 6">
            <a:extLst>
              <a:ext uri="{FF2B5EF4-FFF2-40B4-BE49-F238E27FC236}">
                <a16:creationId xmlns:a16="http://schemas.microsoft.com/office/drawing/2014/main" id="{6CBE4FDE-2562-4010-96CF-5DCE7AA1E791}"/>
              </a:ext>
            </a:extLst>
          </p:cNvPr>
          <p:cNvPicPr>
            <a:picLocks noChangeAspect="1"/>
          </p:cNvPicPr>
          <p:nvPr/>
        </p:nvPicPr>
        <p:blipFill rotWithShape="1">
          <a:blip r:embed="rId5">
            <a:extLst>
              <a:ext uri="{28A0092B-C50C-407E-A947-70E740481C1C}">
                <a14:useLocalDpi xmlns:a14="http://schemas.microsoft.com/office/drawing/2010/main" val="0"/>
              </a:ext>
            </a:extLst>
          </a:blip>
          <a:srcRect l="66626"/>
          <a:stretch/>
        </p:blipFill>
        <p:spPr>
          <a:xfrm>
            <a:off x="7093256" y="3370150"/>
            <a:ext cx="2139768" cy="1471474"/>
          </a:xfrm>
          <a:prstGeom prst="rect">
            <a:avLst/>
          </a:prstGeom>
        </p:spPr>
      </p:pic>
      <p:pic>
        <p:nvPicPr>
          <p:cNvPr id="9" name="Picture 8">
            <a:extLst>
              <a:ext uri="{FF2B5EF4-FFF2-40B4-BE49-F238E27FC236}">
                <a16:creationId xmlns:a16="http://schemas.microsoft.com/office/drawing/2014/main" id="{1DC48BAE-1856-4C66-96D8-6C9EF0C786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698" y="3370150"/>
            <a:ext cx="6453558" cy="1471474"/>
          </a:xfrm>
          <a:prstGeom prst="rect">
            <a:avLst/>
          </a:prstGeom>
        </p:spPr>
      </p:pic>
      <p:sp>
        <p:nvSpPr>
          <p:cNvPr id="10" name="TextBox 9">
            <a:extLst>
              <a:ext uri="{FF2B5EF4-FFF2-40B4-BE49-F238E27FC236}">
                <a16:creationId xmlns:a16="http://schemas.microsoft.com/office/drawing/2014/main" id="{2E654574-D13A-4AE4-B729-B859BA1A5978}"/>
              </a:ext>
            </a:extLst>
          </p:cNvPr>
          <p:cNvSpPr txBox="1"/>
          <p:nvPr/>
        </p:nvSpPr>
        <p:spPr>
          <a:xfrm>
            <a:off x="515724" y="263558"/>
            <a:ext cx="11135115" cy="461665"/>
          </a:xfrm>
          <a:prstGeom prst="rect">
            <a:avLst/>
          </a:prstGeom>
          <a:noFill/>
        </p:spPr>
        <p:txBody>
          <a:bodyPr wrap="square" rtlCol="0">
            <a:spAutoFit/>
          </a:bodyPr>
          <a:lstStyle/>
          <a:p>
            <a:pPr algn="ctr"/>
            <a:r>
              <a:rPr lang="en-US" sz="2400" dirty="0"/>
              <a:t>Ablation study for DANet: are attention modules effective with limited training epochs?</a:t>
            </a:r>
          </a:p>
        </p:txBody>
      </p:sp>
      <p:sp>
        <p:nvSpPr>
          <p:cNvPr id="11" name="TextBox 10">
            <a:extLst>
              <a:ext uri="{FF2B5EF4-FFF2-40B4-BE49-F238E27FC236}">
                <a16:creationId xmlns:a16="http://schemas.microsoft.com/office/drawing/2014/main" id="{3168FF7E-4FEA-44A5-88F4-8D06460AB070}"/>
              </a:ext>
            </a:extLst>
          </p:cNvPr>
          <p:cNvSpPr txBox="1"/>
          <p:nvPr/>
        </p:nvSpPr>
        <p:spPr>
          <a:xfrm>
            <a:off x="1118587" y="813612"/>
            <a:ext cx="9454718" cy="369332"/>
          </a:xfrm>
          <a:prstGeom prst="rect">
            <a:avLst/>
          </a:prstGeom>
          <a:noFill/>
        </p:spPr>
        <p:txBody>
          <a:bodyPr wrap="square" rtlCol="0">
            <a:spAutoFit/>
          </a:bodyPr>
          <a:lstStyle/>
          <a:p>
            <a:r>
              <a:rPr lang="en-US" dirty="0"/>
              <a:t>Image                               Ground Truth	               </a:t>
            </a:r>
            <a:r>
              <a:rPr lang="en-US" dirty="0" err="1"/>
              <a:t>DANet</a:t>
            </a:r>
            <a:r>
              <a:rPr lang="en-US" dirty="0"/>
              <a:t>                   </a:t>
            </a:r>
            <a:r>
              <a:rPr lang="en-US" dirty="0" err="1"/>
              <a:t>DANet</a:t>
            </a:r>
            <a:r>
              <a:rPr lang="en-US" dirty="0"/>
              <a:t> w/o attention</a:t>
            </a:r>
          </a:p>
        </p:txBody>
      </p:sp>
      <p:pic>
        <p:nvPicPr>
          <p:cNvPr id="13" name="Picture 12">
            <a:extLst>
              <a:ext uri="{FF2B5EF4-FFF2-40B4-BE49-F238E27FC236}">
                <a16:creationId xmlns:a16="http://schemas.microsoft.com/office/drawing/2014/main" id="{D557D154-3F51-4B04-A014-0FD217ABAC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696" y="4841625"/>
            <a:ext cx="6453558" cy="1708428"/>
          </a:xfrm>
          <a:prstGeom prst="rect">
            <a:avLst/>
          </a:prstGeom>
        </p:spPr>
      </p:pic>
      <p:pic>
        <p:nvPicPr>
          <p:cNvPr id="15" name="Picture 14">
            <a:extLst>
              <a:ext uri="{FF2B5EF4-FFF2-40B4-BE49-F238E27FC236}">
                <a16:creationId xmlns:a16="http://schemas.microsoft.com/office/drawing/2014/main" id="{D0AFF34A-0B49-4700-8EC9-24454507C2AC}"/>
              </a:ext>
            </a:extLst>
          </p:cNvPr>
          <p:cNvPicPr>
            <a:picLocks noChangeAspect="1"/>
          </p:cNvPicPr>
          <p:nvPr/>
        </p:nvPicPr>
        <p:blipFill rotWithShape="1">
          <a:blip r:embed="rId8">
            <a:extLst>
              <a:ext uri="{28A0092B-C50C-407E-A947-70E740481C1C}">
                <a14:useLocalDpi xmlns:a14="http://schemas.microsoft.com/office/drawing/2010/main" val="0"/>
              </a:ext>
            </a:extLst>
          </a:blip>
          <a:srcRect l="66788"/>
          <a:stretch/>
        </p:blipFill>
        <p:spPr>
          <a:xfrm>
            <a:off x="7093253" y="4841624"/>
            <a:ext cx="2139767" cy="1708428"/>
          </a:xfrm>
          <a:prstGeom prst="rect">
            <a:avLst/>
          </a:prstGeom>
        </p:spPr>
      </p:pic>
      <p:sp>
        <p:nvSpPr>
          <p:cNvPr id="16" name="TextBox 15">
            <a:extLst>
              <a:ext uri="{FF2B5EF4-FFF2-40B4-BE49-F238E27FC236}">
                <a16:creationId xmlns:a16="http://schemas.microsoft.com/office/drawing/2014/main" id="{DE7AD8C9-FC28-4905-9C68-694A2B4E21CA}"/>
              </a:ext>
            </a:extLst>
          </p:cNvPr>
          <p:cNvSpPr txBox="1"/>
          <p:nvPr/>
        </p:nvSpPr>
        <p:spPr>
          <a:xfrm>
            <a:off x="9352286" y="2076108"/>
            <a:ext cx="2632569"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Even though </a:t>
            </a:r>
            <a:r>
              <a:rPr lang="en-US" dirty="0" err="1"/>
              <a:t>DANet</a:t>
            </a:r>
            <a:r>
              <a:rPr lang="en-US" dirty="0"/>
              <a:t> cannot segment the image with correct classification with limited training, it predict good segment boundaries.</a:t>
            </a:r>
          </a:p>
        </p:txBody>
      </p:sp>
    </p:spTree>
    <p:extLst>
      <p:ext uri="{BB962C8B-B14F-4D97-AF65-F5344CB8AC3E}">
        <p14:creationId xmlns:p14="http://schemas.microsoft.com/office/powerpoint/2010/main" val="1123199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2087-3E83-433A-9117-8E8A6B334AB3}"/>
              </a:ext>
            </a:extLst>
          </p:cNvPr>
          <p:cNvSpPr txBox="1"/>
          <p:nvPr/>
        </p:nvSpPr>
        <p:spPr>
          <a:xfrm>
            <a:off x="2239614" y="566283"/>
            <a:ext cx="7712765" cy="461665"/>
          </a:xfrm>
          <a:prstGeom prst="rect">
            <a:avLst/>
          </a:prstGeom>
          <a:noFill/>
        </p:spPr>
        <p:txBody>
          <a:bodyPr wrap="square" rtlCol="0">
            <a:spAutoFit/>
          </a:bodyPr>
          <a:lstStyle/>
          <a:p>
            <a:pPr algn="ctr"/>
            <a:r>
              <a:rPr lang="en-US" altLang="zh-CN" sz="2400" dirty="0"/>
              <a:t>Conclusions</a:t>
            </a:r>
            <a:endParaRPr lang="en-US" sz="2400" dirty="0"/>
          </a:p>
        </p:txBody>
      </p:sp>
      <p:sp>
        <p:nvSpPr>
          <p:cNvPr id="3" name="TextBox 2">
            <a:extLst>
              <a:ext uri="{FF2B5EF4-FFF2-40B4-BE49-F238E27FC236}">
                <a16:creationId xmlns:a16="http://schemas.microsoft.com/office/drawing/2014/main" id="{33E0C80C-EEA8-428B-A702-731FD37C963B}"/>
              </a:ext>
            </a:extLst>
          </p:cNvPr>
          <p:cNvSpPr txBox="1"/>
          <p:nvPr/>
        </p:nvSpPr>
        <p:spPr>
          <a:xfrm>
            <a:off x="1143215" y="3926474"/>
            <a:ext cx="9941075"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We are not able to compare which network can achieve better performance due to limited computing resource.</a:t>
            </a:r>
          </a:p>
          <a:p>
            <a:pPr marL="285750" indent="-285750">
              <a:lnSpc>
                <a:spcPct val="150000"/>
              </a:lnSpc>
              <a:buFont typeface="Arial" panose="020B0604020202020204" pitchFamily="34" charset="0"/>
              <a:buChar char="•"/>
            </a:pPr>
            <a:r>
              <a:rPr lang="en-US" dirty="0" err="1"/>
              <a:t>DANet</a:t>
            </a:r>
            <a:r>
              <a:rPr lang="en-US" dirty="0"/>
              <a:t> is relatively good for big scenes where details are relatively not important. </a:t>
            </a:r>
          </a:p>
          <a:p>
            <a:pPr marL="285750" indent="-285750">
              <a:lnSpc>
                <a:spcPct val="150000"/>
              </a:lnSpc>
              <a:buFont typeface="Arial" panose="020B0604020202020204" pitchFamily="34" charset="0"/>
              <a:buChar char="•"/>
            </a:pPr>
            <a:r>
              <a:rPr lang="en-US" dirty="0" err="1"/>
              <a:t>UPerNet</a:t>
            </a:r>
            <a:r>
              <a:rPr lang="en-US" dirty="0"/>
              <a:t> is relatively good for scenes where different features are at different scales.</a:t>
            </a:r>
          </a:p>
          <a:p>
            <a:pPr marL="285750" indent="-285750">
              <a:lnSpc>
                <a:spcPct val="150000"/>
              </a:lnSpc>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C68C3B49-D624-496E-BC54-CD5A1D57CA25}"/>
              </a:ext>
            </a:extLst>
          </p:cNvPr>
          <p:cNvSpPr txBox="1"/>
          <p:nvPr/>
        </p:nvSpPr>
        <p:spPr>
          <a:xfrm>
            <a:off x="1143215" y="1935919"/>
            <a:ext cx="9941075" cy="7848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Even though our model is poorly trained, the attention modules are proved to be effective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B55324FD-9C4A-4F63-A8E8-548EE1C42D22}"/>
              </a:ext>
            </a:extLst>
          </p:cNvPr>
          <p:cNvSpPr txBox="1"/>
          <p:nvPr/>
        </p:nvSpPr>
        <p:spPr>
          <a:xfrm>
            <a:off x="939037" y="1621155"/>
            <a:ext cx="1748901" cy="369332"/>
          </a:xfrm>
          <a:prstGeom prst="rect">
            <a:avLst/>
          </a:prstGeom>
          <a:noFill/>
        </p:spPr>
        <p:txBody>
          <a:bodyPr wrap="square" rtlCol="0">
            <a:spAutoFit/>
          </a:bodyPr>
          <a:lstStyle/>
          <a:p>
            <a:r>
              <a:rPr lang="en-US" dirty="0"/>
              <a:t>For DANet:</a:t>
            </a:r>
          </a:p>
        </p:txBody>
      </p:sp>
      <p:sp>
        <p:nvSpPr>
          <p:cNvPr id="6" name="TextBox 5">
            <a:extLst>
              <a:ext uri="{FF2B5EF4-FFF2-40B4-BE49-F238E27FC236}">
                <a16:creationId xmlns:a16="http://schemas.microsoft.com/office/drawing/2014/main" id="{5C186E72-B32B-4CD7-9B09-289F06D12501}"/>
              </a:ext>
            </a:extLst>
          </p:cNvPr>
          <p:cNvSpPr txBox="1"/>
          <p:nvPr/>
        </p:nvSpPr>
        <p:spPr>
          <a:xfrm>
            <a:off x="852410" y="3259388"/>
            <a:ext cx="2636669" cy="369332"/>
          </a:xfrm>
          <a:prstGeom prst="rect">
            <a:avLst/>
          </a:prstGeom>
          <a:noFill/>
        </p:spPr>
        <p:txBody>
          <a:bodyPr wrap="square" rtlCol="0">
            <a:spAutoFit/>
          </a:bodyPr>
          <a:lstStyle/>
          <a:p>
            <a:r>
              <a:rPr lang="en-US" dirty="0"/>
              <a:t>Compared with </a:t>
            </a:r>
            <a:r>
              <a:rPr lang="en-US" dirty="0" err="1"/>
              <a:t>UPerNet</a:t>
            </a:r>
            <a:r>
              <a:rPr lang="en-US" dirty="0"/>
              <a:t>:</a:t>
            </a:r>
          </a:p>
        </p:txBody>
      </p:sp>
    </p:spTree>
    <p:extLst>
      <p:ext uri="{BB962C8B-B14F-4D97-AF65-F5344CB8AC3E}">
        <p14:creationId xmlns:p14="http://schemas.microsoft.com/office/powerpoint/2010/main" val="71085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602B1-EB1E-474C-B4C7-6647105C7599}"/>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PPM-</a:t>
            </a:r>
            <a:r>
              <a:rPr lang="en-US" sz="2400" dirty="0" err="1"/>
              <a:t>DANet</a:t>
            </a:r>
            <a:endParaRPr lang="en-US" sz="2400" dirty="0"/>
          </a:p>
        </p:txBody>
      </p:sp>
      <p:pic>
        <p:nvPicPr>
          <p:cNvPr id="3" name="Picture 2">
            <a:extLst>
              <a:ext uri="{FF2B5EF4-FFF2-40B4-BE49-F238E27FC236}">
                <a16:creationId xmlns:a16="http://schemas.microsoft.com/office/drawing/2014/main" id="{D8967155-F31F-4BB5-B971-817A2E586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758" y="1396272"/>
            <a:ext cx="6280430" cy="3272198"/>
          </a:xfrm>
          <a:prstGeom prst="rect">
            <a:avLst/>
          </a:prstGeom>
        </p:spPr>
      </p:pic>
      <p:pic>
        <p:nvPicPr>
          <p:cNvPr id="11" name="Picture 10">
            <a:extLst>
              <a:ext uri="{FF2B5EF4-FFF2-40B4-BE49-F238E27FC236}">
                <a16:creationId xmlns:a16="http://schemas.microsoft.com/office/drawing/2014/main" id="{C367180B-0AD8-4C96-909C-53F4A32E6D07}"/>
              </a:ext>
            </a:extLst>
          </p:cNvPr>
          <p:cNvPicPr>
            <a:picLocks noChangeAspect="1"/>
          </p:cNvPicPr>
          <p:nvPr/>
        </p:nvPicPr>
        <p:blipFill rotWithShape="1">
          <a:blip r:embed="rId4"/>
          <a:srcRect l="-1" r="1725" b="7255"/>
          <a:stretch/>
        </p:blipFill>
        <p:spPr>
          <a:xfrm>
            <a:off x="1661035" y="2496764"/>
            <a:ext cx="3402470" cy="708075"/>
          </a:xfrm>
          <a:prstGeom prst="rect">
            <a:avLst/>
          </a:prstGeom>
        </p:spPr>
      </p:pic>
      <p:sp>
        <p:nvSpPr>
          <p:cNvPr id="12" name="Rectangle 11">
            <a:extLst>
              <a:ext uri="{FF2B5EF4-FFF2-40B4-BE49-F238E27FC236}">
                <a16:creationId xmlns:a16="http://schemas.microsoft.com/office/drawing/2014/main" id="{D374D3F4-3135-4A37-B6A6-8331BC9223C1}"/>
              </a:ext>
            </a:extLst>
          </p:cNvPr>
          <p:cNvSpPr/>
          <p:nvPr/>
        </p:nvSpPr>
        <p:spPr>
          <a:xfrm>
            <a:off x="4270159" y="2246049"/>
            <a:ext cx="775590" cy="106532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2414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0028F75-5946-4651-A563-5E47DD8EC46A}"/>
              </a:ext>
            </a:extLst>
          </p:cNvPr>
          <p:cNvGraphicFramePr>
            <a:graphicFrameLocks noGrp="1"/>
          </p:cNvGraphicFramePr>
          <p:nvPr>
            <p:extLst>
              <p:ext uri="{D42A27DB-BD31-4B8C-83A1-F6EECF244321}">
                <p14:modId xmlns:p14="http://schemas.microsoft.com/office/powerpoint/2010/main" val="204814801"/>
              </p:ext>
            </p:extLst>
          </p:nvPr>
        </p:nvGraphicFramePr>
        <p:xfrm>
          <a:off x="269777" y="1079051"/>
          <a:ext cx="11290099" cy="1645920"/>
        </p:xfrm>
        <a:graphic>
          <a:graphicData uri="http://schemas.openxmlformats.org/drawingml/2006/table">
            <a:tbl>
              <a:tblPr firstRow="1" bandRow="1">
                <a:tableStyleId>{D7AC3CCA-C797-4891-BE02-D94E43425B78}</a:tableStyleId>
              </a:tblPr>
              <a:tblGrid>
                <a:gridCol w="1098534">
                  <a:extLst>
                    <a:ext uri="{9D8B030D-6E8A-4147-A177-3AD203B41FA5}">
                      <a16:colId xmlns:a16="http://schemas.microsoft.com/office/drawing/2014/main" val="2413152243"/>
                    </a:ext>
                  </a:extLst>
                </a:gridCol>
                <a:gridCol w="4100334">
                  <a:extLst>
                    <a:ext uri="{9D8B030D-6E8A-4147-A177-3AD203B41FA5}">
                      <a16:colId xmlns:a16="http://schemas.microsoft.com/office/drawing/2014/main" val="2629911714"/>
                    </a:ext>
                  </a:extLst>
                </a:gridCol>
                <a:gridCol w="719091">
                  <a:extLst>
                    <a:ext uri="{9D8B030D-6E8A-4147-A177-3AD203B41FA5}">
                      <a16:colId xmlns:a16="http://schemas.microsoft.com/office/drawing/2014/main" val="2907473764"/>
                    </a:ext>
                  </a:extLst>
                </a:gridCol>
                <a:gridCol w="852256">
                  <a:extLst>
                    <a:ext uri="{9D8B030D-6E8A-4147-A177-3AD203B41FA5}">
                      <a16:colId xmlns:a16="http://schemas.microsoft.com/office/drawing/2014/main" val="845485480"/>
                    </a:ext>
                  </a:extLst>
                </a:gridCol>
                <a:gridCol w="1083076">
                  <a:extLst>
                    <a:ext uri="{9D8B030D-6E8A-4147-A177-3AD203B41FA5}">
                      <a16:colId xmlns:a16="http://schemas.microsoft.com/office/drawing/2014/main" val="3475466901"/>
                    </a:ext>
                  </a:extLst>
                </a:gridCol>
                <a:gridCol w="1386258">
                  <a:extLst>
                    <a:ext uri="{9D8B030D-6E8A-4147-A177-3AD203B41FA5}">
                      <a16:colId xmlns:a16="http://schemas.microsoft.com/office/drawing/2014/main" val="3373724960"/>
                    </a:ext>
                  </a:extLst>
                </a:gridCol>
                <a:gridCol w="2050550">
                  <a:extLst>
                    <a:ext uri="{9D8B030D-6E8A-4147-A177-3AD203B41FA5}">
                      <a16:colId xmlns:a16="http://schemas.microsoft.com/office/drawing/2014/main" val="3674030271"/>
                    </a:ext>
                  </a:extLst>
                </a:gridCol>
              </a:tblGrid>
              <a:tr h="560858">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averaging IOU</a:t>
                      </a:r>
                    </a:p>
                  </a:txBody>
                  <a:tcPr/>
                </a:tc>
                <a:extLst>
                  <a:ext uri="{0D108BD9-81ED-4DB2-BD59-A6C34878D82A}">
                    <a16:rowId xmlns:a16="http://schemas.microsoft.com/office/drawing/2014/main" val="366700398"/>
                  </a:ext>
                </a:extLst>
              </a:tr>
              <a:tr h="320490">
                <a:tc>
                  <a:txBody>
                    <a:bodyPr/>
                    <a:lstStyle/>
                    <a:p>
                      <a:pPr algn="ctr"/>
                      <a:r>
                        <a:rPr lang="en-US" dirty="0"/>
                        <a:t>Ade20k</a:t>
                      </a:r>
                    </a:p>
                  </a:txBody>
                  <a:tcPr/>
                </a:tc>
                <a:tc>
                  <a:txBody>
                    <a:bodyPr/>
                    <a:lstStyle/>
                    <a:p>
                      <a:pPr algn="ctr"/>
                      <a:r>
                        <a:rPr lang="en-US" dirty="0"/>
                        <a:t>ResNet50dilated-DANet </a:t>
                      </a:r>
                      <a:r>
                        <a:rPr lang="en-US" b="1" dirty="0">
                          <a:solidFill>
                            <a:srgbClr val="FF0000"/>
                          </a:solidFill>
                        </a:rPr>
                        <a:t>with 4-gpus</a:t>
                      </a:r>
                    </a:p>
                  </a:txBody>
                  <a:tcPr/>
                </a:tc>
                <a:tc>
                  <a:txBody>
                    <a:bodyPr/>
                    <a:lstStyle/>
                    <a:p>
                      <a:pPr algn="ctr"/>
                      <a:r>
                        <a:rPr lang="en-US" dirty="0"/>
                        <a:t>0.02</a:t>
                      </a:r>
                    </a:p>
                  </a:txBody>
                  <a:tcPr/>
                </a:tc>
                <a:tc>
                  <a:txBody>
                    <a:bodyPr/>
                    <a:lstStyle/>
                    <a:p>
                      <a:pPr algn="ctr"/>
                      <a:r>
                        <a:rPr lang="en-US" b="0" i="0" dirty="0">
                          <a:solidFill>
                            <a:schemeClr val="tx1"/>
                          </a:solidFill>
                        </a:rPr>
                        <a:t>10</a:t>
                      </a:r>
                    </a:p>
                  </a:txBody>
                  <a:tcPr/>
                </a:tc>
                <a:tc>
                  <a:txBody>
                    <a:bodyPr/>
                    <a:lstStyle/>
                    <a:p>
                      <a:pPr algn="ctr"/>
                      <a:r>
                        <a:rPr lang="en-US" dirty="0"/>
                        <a:t>82.32</a:t>
                      </a:r>
                    </a:p>
                  </a:txBody>
                  <a:tcPr/>
                </a:tc>
                <a:tc>
                  <a:txBody>
                    <a:bodyPr/>
                    <a:lstStyle/>
                    <a:p>
                      <a:pPr algn="ctr"/>
                      <a:r>
                        <a:rPr lang="en-US" dirty="0"/>
                        <a:t>72.44</a:t>
                      </a:r>
                    </a:p>
                  </a:txBody>
                  <a:tcPr/>
                </a:tc>
                <a:tc>
                  <a:txBody>
                    <a:bodyPr/>
                    <a:lstStyle/>
                    <a:p>
                      <a:pPr algn="ctr"/>
                      <a:r>
                        <a:rPr lang="en-US" dirty="0"/>
                        <a:t>0.2545</a:t>
                      </a:r>
                    </a:p>
                  </a:txBody>
                  <a:tcPr/>
                </a:tc>
                <a:extLst>
                  <a:ext uri="{0D108BD9-81ED-4DB2-BD59-A6C34878D82A}">
                    <a16:rowId xmlns:a16="http://schemas.microsoft.com/office/drawing/2014/main" val="272577725"/>
                  </a:ext>
                </a:extLst>
              </a:tr>
              <a:tr h="5608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Ade20k</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ResNet50dilated-PPM_DANet </a:t>
                      </a:r>
                      <a:r>
                        <a:rPr lang="en-US" b="1" dirty="0">
                          <a:solidFill>
                            <a:srgbClr val="FF0000"/>
                          </a:solidFill>
                        </a:rPr>
                        <a:t>with 4-gpus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0.02</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10</a:t>
                      </a:r>
                    </a:p>
                    <a:p>
                      <a:pPr algn="ctr"/>
                      <a:endParaRPr lang="en-US" b="1" dirty="0">
                        <a:solidFill>
                          <a:srgbClr val="FF0000"/>
                        </a:solidFill>
                      </a:endParaRPr>
                    </a:p>
                  </a:txBody>
                  <a:tcPr/>
                </a:tc>
                <a:tc>
                  <a:txBody>
                    <a:bodyPr/>
                    <a:lstStyle/>
                    <a:p>
                      <a:pPr algn="ctr"/>
                      <a:r>
                        <a:rPr lang="en-US" dirty="0"/>
                        <a:t>83.63</a:t>
                      </a:r>
                    </a:p>
                  </a:txBody>
                  <a:tcPr/>
                </a:tc>
                <a:tc>
                  <a:txBody>
                    <a:bodyPr/>
                    <a:lstStyle/>
                    <a:p>
                      <a:pPr algn="ctr"/>
                      <a:r>
                        <a:rPr lang="en-US" dirty="0"/>
                        <a:t>68.82</a:t>
                      </a:r>
                    </a:p>
                  </a:txBody>
                  <a:tcPr/>
                </a:tc>
                <a:tc>
                  <a:txBody>
                    <a:bodyPr/>
                    <a:lstStyle/>
                    <a:p>
                      <a:pPr algn="ctr"/>
                      <a:r>
                        <a:rPr lang="en-US" dirty="0"/>
                        <a:t>0.2954</a:t>
                      </a:r>
                    </a:p>
                  </a:txBody>
                  <a:tcPr/>
                </a:tc>
                <a:extLst>
                  <a:ext uri="{0D108BD9-81ED-4DB2-BD59-A6C34878D82A}">
                    <a16:rowId xmlns:a16="http://schemas.microsoft.com/office/drawing/2014/main" val="277690519"/>
                  </a:ext>
                </a:extLst>
              </a:tr>
            </a:tbl>
          </a:graphicData>
        </a:graphic>
      </p:graphicFrame>
      <p:sp>
        <p:nvSpPr>
          <p:cNvPr id="3" name="TextBox 2">
            <a:extLst>
              <a:ext uri="{FF2B5EF4-FFF2-40B4-BE49-F238E27FC236}">
                <a16:creationId xmlns:a16="http://schemas.microsoft.com/office/drawing/2014/main" id="{C91FCF96-33D8-4720-A524-61FC717A411F}"/>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PPM-</a:t>
            </a:r>
            <a:r>
              <a:rPr lang="en-US" sz="2400" dirty="0" err="1"/>
              <a:t>DANet</a:t>
            </a:r>
            <a:endParaRPr lang="en-US" sz="2400" dirty="0"/>
          </a:p>
        </p:txBody>
      </p:sp>
      <p:sp>
        <p:nvSpPr>
          <p:cNvPr id="4" name="TextBox 3">
            <a:extLst>
              <a:ext uri="{FF2B5EF4-FFF2-40B4-BE49-F238E27FC236}">
                <a16:creationId xmlns:a16="http://schemas.microsoft.com/office/drawing/2014/main" id="{B4CE0A5A-2FEB-45C6-9C28-44CADB3E191E}"/>
              </a:ext>
            </a:extLst>
          </p:cNvPr>
          <p:cNvSpPr txBox="1"/>
          <p:nvPr/>
        </p:nvSpPr>
        <p:spPr>
          <a:xfrm>
            <a:off x="876885" y="3150157"/>
            <a:ext cx="9941075" cy="32778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Both models are still not well trained even with 4 gpus (averaging IOU is still very low)</a:t>
            </a:r>
          </a:p>
          <a:p>
            <a:pPr marL="285750" indent="-285750">
              <a:lnSpc>
                <a:spcPct val="150000"/>
              </a:lnSpc>
              <a:buFont typeface="Arial" panose="020B0604020202020204" pitchFamily="34" charset="0"/>
              <a:buChar char="•"/>
            </a:pPr>
            <a:r>
              <a:rPr lang="en-US" dirty="0"/>
              <a:t>PPM-DANet has higher averaging IOU even though the pixel-wise accuracy is lower. This can be due to the fact that PPM-DANet has much parameters and is harder to train, but it can produce better predictions.</a:t>
            </a:r>
          </a:p>
          <a:p>
            <a:pPr marL="285750" indent="-285750">
              <a:lnSpc>
                <a:spcPct val="150000"/>
              </a:lnSpc>
              <a:buFont typeface="Arial" panose="020B0604020202020204" pitchFamily="34" charset="0"/>
              <a:buChar char="•"/>
            </a:pPr>
            <a:r>
              <a:rPr lang="en-US" dirty="0"/>
              <a:t>We cannot justify if PPM-DANet is a better model or not mainly for two reasons:</a:t>
            </a:r>
          </a:p>
          <a:p>
            <a:pPr marL="742950" lvl="1" indent="-285750">
              <a:lnSpc>
                <a:spcPct val="150000"/>
              </a:lnSpc>
              <a:buFont typeface="Arial" panose="020B0604020202020204" pitchFamily="34" charset="0"/>
              <a:buChar char="•"/>
            </a:pPr>
            <a:r>
              <a:rPr lang="en-US" dirty="0"/>
              <a:t>Limited computational power. We cannot train the model to optimum.</a:t>
            </a:r>
          </a:p>
          <a:p>
            <a:pPr marL="742950" lvl="1" indent="-285750">
              <a:lnSpc>
                <a:spcPct val="150000"/>
              </a:lnSpc>
              <a:buFont typeface="Arial" panose="020B0604020202020204" pitchFamily="34" charset="0"/>
              <a:buChar char="•"/>
            </a:pPr>
            <a:r>
              <a:rPr lang="en-US" dirty="0"/>
              <a:t>Limited time. We did not carefully tune the hyper-parameters when training.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157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82285E-5576-490C-83D8-384D723BB103}"/>
              </a:ext>
            </a:extLst>
          </p:cNvPr>
          <p:cNvSpPr txBox="1"/>
          <p:nvPr/>
        </p:nvSpPr>
        <p:spPr>
          <a:xfrm>
            <a:off x="2239617" y="367748"/>
            <a:ext cx="7712765" cy="461665"/>
          </a:xfrm>
          <a:prstGeom prst="rect">
            <a:avLst/>
          </a:prstGeom>
          <a:noFill/>
        </p:spPr>
        <p:txBody>
          <a:bodyPr wrap="square" rtlCol="0">
            <a:spAutoFit/>
          </a:bodyPr>
          <a:lstStyle/>
          <a:p>
            <a:pPr algn="ctr"/>
            <a:r>
              <a:rPr lang="en-US" sz="2400" dirty="0"/>
              <a:t>Baseline performance</a:t>
            </a:r>
          </a:p>
        </p:txBody>
      </p:sp>
      <p:graphicFrame>
        <p:nvGraphicFramePr>
          <p:cNvPr id="3" name="Table 2">
            <a:extLst>
              <a:ext uri="{FF2B5EF4-FFF2-40B4-BE49-F238E27FC236}">
                <a16:creationId xmlns:a16="http://schemas.microsoft.com/office/drawing/2014/main" id="{C0E05889-E3B0-4F33-BE88-08781F73D6B6}"/>
              </a:ext>
            </a:extLst>
          </p:cNvPr>
          <p:cNvGraphicFramePr>
            <a:graphicFrameLocks noGrp="1"/>
          </p:cNvGraphicFramePr>
          <p:nvPr>
            <p:extLst>
              <p:ext uri="{D42A27DB-BD31-4B8C-83A1-F6EECF244321}">
                <p14:modId xmlns:p14="http://schemas.microsoft.com/office/powerpoint/2010/main" val="490776813"/>
              </p:ext>
            </p:extLst>
          </p:nvPr>
        </p:nvGraphicFramePr>
        <p:xfrm>
          <a:off x="542892" y="1070251"/>
          <a:ext cx="11106214" cy="741680"/>
        </p:xfrm>
        <a:graphic>
          <a:graphicData uri="http://schemas.openxmlformats.org/drawingml/2006/table">
            <a:tbl>
              <a:tblPr firstRow="1" bandRow="1">
                <a:tableStyleId>{D7AC3CCA-C797-4891-BE02-D94E43425B78}</a:tableStyleId>
              </a:tblPr>
              <a:tblGrid>
                <a:gridCol w="1039767">
                  <a:extLst>
                    <a:ext uri="{9D8B030D-6E8A-4147-A177-3AD203B41FA5}">
                      <a16:colId xmlns:a16="http://schemas.microsoft.com/office/drawing/2014/main" val="859451516"/>
                    </a:ext>
                  </a:extLst>
                </a:gridCol>
                <a:gridCol w="2067870">
                  <a:extLst>
                    <a:ext uri="{9D8B030D-6E8A-4147-A177-3AD203B41FA5}">
                      <a16:colId xmlns:a16="http://schemas.microsoft.com/office/drawing/2014/main" val="3755928990"/>
                    </a:ext>
                  </a:extLst>
                </a:gridCol>
                <a:gridCol w="894521">
                  <a:extLst>
                    <a:ext uri="{9D8B030D-6E8A-4147-A177-3AD203B41FA5}">
                      <a16:colId xmlns:a16="http://schemas.microsoft.com/office/drawing/2014/main" val="3349421079"/>
                    </a:ext>
                  </a:extLst>
                </a:gridCol>
                <a:gridCol w="1123122">
                  <a:extLst>
                    <a:ext uri="{9D8B030D-6E8A-4147-A177-3AD203B41FA5}">
                      <a16:colId xmlns:a16="http://schemas.microsoft.com/office/drawing/2014/main" val="3057623538"/>
                    </a:ext>
                  </a:extLst>
                </a:gridCol>
                <a:gridCol w="1480931">
                  <a:extLst>
                    <a:ext uri="{9D8B030D-6E8A-4147-A177-3AD203B41FA5}">
                      <a16:colId xmlns:a16="http://schemas.microsoft.com/office/drawing/2014/main" val="229974653"/>
                    </a:ext>
                  </a:extLst>
                </a:gridCol>
                <a:gridCol w="2126973">
                  <a:extLst>
                    <a:ext uri="{9D8B030D-6E8A-4147-A177-3AD203B41FA5}">
                      <a16:colId xmlns:a16="http://schemas.microsoft.com/office/drawing/2014/main" val="3296987904"/>
                    </a:ext>
                  </a:extLst>
                </a:gridCol>
                <a:gridCol w="2373030">
                  <a:extLst>
                    <a:ext uri="{9D8B030D-6E8A-4147-A177-3AD203B41FA5}">
                      <a16:colId xmlns:a16="http://schemas.microsoft.com/office/drawing/2014/main" val="1765824256"/>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Start Lr</a:t>
                      </a:r>
                    </a:p>
                  </a:txBody>
                  <a:tcPr/>
                </a:tc>
                <a:tc>
                  <a:txBody>
                    <a:bodyPr/>
                    <a:lstStyle/>
                    <a:p>
                      <a:pPr algn="ctr"/>
                      <a:r>
                        <a:rPr lang="en-US" dirty="0"/>
                        <a:t>vGPUs</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1070395129"/>
                  </a:ext>
                </a:extLst>
              </a:tr>
              <a:tr h="370840">
                <a:tc>
                  <a:txBody>
                    <a:bodyPr/>
                    <a:lstStyle/>
                    <a:p>
                      <a:pPr algn="ctr"/>
                      <a:r>
                        <a:rPr lang="en-US" dirty="0"/>
                        <a:t>ADE-20K</a:t>
                      </a:r>
                    </a:p>
                  </a:txBody>
                  <a:tcPr/>
                </a:tc>
                <a:tc>
                  <a:txBody>
                    <a:bodyPr/>
                    <a:lstStyle/>
                    <a:p>
                      <a:pPr algn="ctr"/>
                      <a:r>
                        <a:rPr lang="en-US" dirty="0"/>
                        <a:t>ResNet50-UperNet</a:t>
                      </a:r>
                    </a:p>
                  </a:txBody>
                  <a:tcPr/>
                </a:tc>
                <a:tc>
                  <a:txBody>
                    <a:bodyPr/>
                    <a:lstStyle/>
                    <a:p>
                      <a:pPr algn="ctr"/>
                      <a:r>
                        <a:rPr lang="en-US" dirty="0"/>
                        <a:t>0.02</a:t>
                      </a:r>
                    </a:p>
                  </a:txBody>
                  <a:tcPr/>
                </a:tc>
                <a:tc>
                  <a:txBody>
                    <a:bodyPr/>
                    <a:lstStyle/>
                    <a:p>
                      <a:pPr algn="ctr"/>
                      <a:r>
                        <a:rPr lang="en-US" dirty="0"/>
                        <a:t>1</a:t>
                      </a:r>
                    </a:p>
                  </a:txBody>
                  <a:tcPr/>
                </a:tc>
                <a:tc>
                  <a:txBody>
                    <a:bodyPr/>
                    <a:lstStyle/>
                    <a:p>
                      <a:pPr algn="ctr"/>
                      <a:r>
                        <a:rPr lang="en-US" dirty="0"/>
                        <a:t>10</a:t>
                      </a:r>
                    </a:p>
                  </a:txBody>
                  <a:tcPr/>
                </a:tc>
                <a:tc>
                  <a:txBody>
                    <a:bodyPr/>
                    <a:lstStyle/>
                    <a:p>
                      <a:pPr algn="ctr"/>
                      <a:r>
                        <a:rPr lang="en-US" dirty="0"/>
                        <a:t>61.6</a:t>
                      </a:r>
                    </a:p>
                  </a:txBody>
                  <a:tcPr/>
                </a:tc>
                <a:tc>
                  <a:txBody>
                    <a:bodyPr/>
                    <a:lstStyle/>
                    <a:p>
                      <a:pPr algn="ctr"/>
                      <a:r>
                        <a:rPr lang="en-US" dirty="0"/>
                        <a:t>53.8</a:t>
                      </a:r>
                    </a:p>
                  </a:txBody>
                  <a:tcPr/>
                </a:tc>
                <a:extLst>
                  <a:ext uri="{0D108BD9-81ED-4DB2-BD59-A6C34878D82A}">
                    <a16:rowId xmlns:a16="http://schemas.microsoft.com/office/drawing/2014/main" val="2116199672"/>
                  </a:ext>
                </a:extLst>
              </a:tr>
            </a:tbl>
          </a:graphicData>
        </a:graphic>
      </p:graphicFrame>
      <p:pic>
        <p:nvPicPr>
          <p:cNvPr id="4" name="Picture 3">
            <a:extLst>
              <a:ext uri="{FF2B5EF4-FFF2-40B4-BE49-F238E27FC236}">
                <a16:creationId xmlns:a16="http://schemas.microsoft.com/office/drawing/2014/main" id="{68A084C3-CE84-4BEB-A334-0632A232B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191" y="2562034"/>
            <a:ext cx="7901618" cy="1974440"/>
          </a:xfrm>
          <a:prstGeom prst="rect">
            <a:avLst/>
          </a:prstGeom>
        </p:spPr>
      </p:pic>
      <p:pic>
        <p:nvPicPr>
          <p:cNvPr id="5" name="Picture 4">
            <a:extLst>
              <a:ext uri="{FF2B5EF4-FFF2-40B4-BE49-F238E27FC236}">
                <a16:creationId xmlns:a16="http://schemas.microsoft.com/office/drawing/2014/main" id="{C93D90FF-570B-47FA-AB9A-B117878C7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191" y="4725097"/>
            <a:ext cx="7901619" cy="1974440"/>
          </a:xfrm>
          <a:prstGeom prst="rect">
            <a:avLst/>
          </a:prstGeom>
        </p:spPr>
      </p:pic>
      <p:sp>
        <p:nvSpPr>
          <p:cNvPr id="6" name="TextBox 5">
            <a:extLst>
              <a:ext uri="{FF2B5EF4-FFF2-40B4-BE49-F238E27FC236}">
                <a16:creationId xmlns:a16="http://schemas.microsoft.com/office/drawing/2014/main" id="{35EEC82D-460E-4995-AD95-D734A3D4BE07}"/>
              </a:ext>
            </a:extLst>
          </p:cNvPr>
          <p:cNvSpPr txBox="1"/>
          <p:nvPr/>
        </p:nvSpPr>
        <p:spPr>
          <a:xfrm>
            <a:off x="2345634" y="2052769"/>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7" name="TextBox 6">
            <a:extLst>
              <a:ext uri="{FF2B5EF4-FFF2-40B4-BE49-F238E27FC236}">
                <a16:creationId xmlns:a16="http://schemas.microsoft.com/office/drawing/2014/main" id="{5F2A9214-FC15-475A-8895-62157815CE16}"/>
              </a:ext>
            </a:extLst>
          </p:cNvPr>
          <p:cNvSpPr txBox="1"/>
          <p:nvPr/>
        </p:nvSpPr>
        <p:spPr>
          <a:xfrm>
            <a:off x="4992755" y="2052769"/>
            <a:ext cx="2206487" cy="369332"/>
          </a:xfrm>
          <a:prstGeom prst="rect">
            <a:avLst/>
          </a:prstGeom>
          <a:noFill/>
        </p:spPr>
        <p:txBody>
          <a:bodyPr wrap="square" rtlCol="0">
            <a:spAutoFit/>
          </a:bodyPr>
          <a:lstStyle/>
          <a:p>
            <a:pPr algn="ctr"/>
            <a:r>
              <a:rPr lang="en-US" altLang="zh-CN" dirty="0"/>
              <a:t>Annotation</a:t>
            </a:r>
            <a:endParaRPr lang="en-US" dirty="0"/>
          </a:p>
        </p:txBody>
      </p:sp>
      <p:sp>
        <p:nvSpPr>
          <p:cNvPr id="8" name="TextBox 7">
            <a:extLst>
              <a:ext uri="{FF2B5EF4-FFF2-40B4-BE49-F238E27FC236}">
                <a16:creationId xmlns:a16="http://schemas.microsoft.com/office/drawing/2014/main" id="{9F024D8B-5B26-4FE7-82EF-BBA05B70EE95}"/>
              </a:ext>
            </a:extLst>
          </p:cNvPr>
          <p:cNvSpPr txBox="1"/>
          <p:nvPr/>
        </p:nvSpPr>
        <p:spPr>
          <a:xfrm>
            <a:off x="7557052" y="2052769"/>
            <a:ext cx="2206487" cy="369332"/>
          </a:xfrm>
          <a:prstGeom prst="rect">
            <a:avLst/>
          </a:prstGeom>
          <a:noFill/>
        </p:spPr>
        <p:txBody>
          <a:bodyPr wrap="square" rtlCol="0">
            <a:spAutoFit/>
          </a:bodyPr>
          <a:lstStyle/>
          <a:p>
            <a:pPr algn="ctr"/>
            <a:r>
              <a:rPr lang="en-US" altLang="zh-CN" dirty="0"/>
              <a:t>Prediction</a:t>
            </a:r>
            <a:endParaRPr lang="en-US" dirty="0"/>
          </a:p>
        </p:txBody>
      </p:sp>
    </p:spTree>
    <p:extLst>
      <p:ext uri="{BB962C8B-B14F-4D97-AF65-F5344CB8AC3E}">
        <p14:creationId xmlns:p14="http://schemas.microsoft.com/office/powerpoint/2010/main" val="3263162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E31753-3914-4093-97D8-CDD2FEF4D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79" y="592006"/>
            <a:ext cx="5385786" cy="1345789"/>
          </a:xfrm>
          <a:prstGeom prst="rect">
            <a:avLst/>
          </a:prstGeom>
        </p:spPr>
      </p:pic>
      <p:pic>
        <p:nvPicPr>
          <p:cNvPr id="7" name="Picture 6">
            <a:extLst>
              <a:ext uri="{FF2B5EF4-FFF2-40B4-BE49-F238E27FC236}">
                <a16:creationId xmlns:a16="http://schemas.microsoft.com/office/drawing/2014/main" id="{31D52B67-3CDB-4A63-8059-410098AA9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79" y="1937795"/>
            <a:ext cx="5385786" cy="1795262"/>
          </a:xfrm>
          <a:prstGeom prst="rect">
            <a:avLst/>
          </a:prstGeom>
        </p:spPr>
      </p:pic>
      <p:pic>
        <p:nvPicPr>
          <p:cNvPr id="9" name="Picture 8">
            <a:extLst>
              <a:ext uri="{FF2B5EF4-FFF2-40B4-BE49-F238E27FC236}">
                <a16:creationId xmlns:a16="http://schemas.microsoft.com/office/drawing/2014/main" id="{EC6DAF78-89FC-481C-8710-3F1B63B04F2F}"/>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619360" y="1946587"/>
            <a:ext cx="1795262" cy="1795262"/>
          </a:xfrm>
          <a:prstGeom prst="rect">
            <a:avLst/>
          </a:prstGeom>
        </p:spPr>
      </p:pic>
      <p:pic>
        <p:nvPicPr>
          <p:cNvPr id="11" name="Picture 10">
            <a:extLst>
              <a:ext uri="{FF2B5EF4-FFF2-40B4-BE49-F238E27FC236}">
                <a16:creationId xmlns:a16="http://schemas.microsoft.com/office/drawing/2014/main" id="{CDCA315B-6CFF-4D7D-A90D-660F606DE5A0}"/>
              </a:ext>
            </a:extLst>
          </p:cNvPr>
          <p:cNvPicPr>
            <a:picLocks noChangeAspect="1"/>
          </p:cNvPicPr>
          <p:nvPr/>
        </p:nvPicPr>
        <p:blipFill rotWithShape="1">
          <a:blip r:embed="rId6">
            <a:extLst>
              <a:ext uri="{28A0092B-C50C-407E-A947-70E740481C1C}">
                <a14:useLocalDpi xmlns:a14="http://schemas.microsoft.com/office/drawing/2010/main" val="0"/>
              </a:ext>
            </a:extLst>
          </a:blip>
          <a:srcRect l="66626"/>
          <a:stretch/>
        </p:blipFill>
        <p:spPr>
          <a:xfrm>
            <a:off x="5617387" y="596402"/>
            <a:ext cx="1797440" cy="1345789"/>
          </a:xfrm>
          <a:prstGeom prst="rect">
            <a:avLst/>
          </a:prstGeom>
        </p:spPr>
      </p:pic>
      <p:pic>
        <p:nvPicPr>
          <p:cNvPr id="13" name="Picture 12">
            <a:extLst>
              <a:ext uri="{FF2B5EF4-FFF2-40B4-BE49-F238E27FC236}">
                <a16:creationId xmlns:a16="http://schemas.microsoft.com/office/drawing/2014/main" id="{7FE33F8C-5ED4-4276-A39F-884026A011F7}"/>
              </a:ext>
            </a:extLst>
          </p:cNvPr>
          <p:cNvPicPr>
            <a:picLocks noChangeAspect="1"/>
          </p:cNvPicPr>
          <p:nvPr/>
        </p:nvPicPr>
        <p:blipFill rotWithShape="1">
          <a:blip r:embed="rId7">
            <a:extLst>
              <a:ext uri="{28A0092B-C50C-407E-A947-70E740481C1C}">
                <a14:useLocalDpi xmlns:a14="http://schemas.microsoft.com/office/drawing/2010/main" val="0"/>
              </a:ext>
            </a:extLst>
          </a:blip>
          <a:srcRect l="66733" t="10818"/>
          <a:stretch/>
        </p:blipFill>
        <p:spPr>
          <a:xfrm>
            <a:off x="5511593" y="5702045"/>
            <a:ext cx="1867723" cy="1012328"/>
          </a:xfrm>
          <a:prstGeom prst="rect">
            <a:avLst/>
          </a:prstGeom>
        </p:spPr>
      </p:pic>
      <p:pic>
        <p:nvPicPr>
          <p:cNvPr id="15" name="Picture 14">
            <a:extLst>
              <a:ext uri="{FF2B5EF4-FFF2-40B4-BE49-F238E27FC236}">
                <a16:creationId xmlns:a16="http://schemas.microsoft.com/office/drawing/2014/main" id="{7635AE41-1974-4182-86AA-D7EE758A80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601" y="5679928"/>
            <a:ext cx="5350274" cy="1012328"/>
          </a:xfrm>
          <a:prstGeom prst="rect">
            <a:avLst/>
          </a:prstGeom>
        </p:spPr>
      </p:pic>
      <p:pic>
        <p:nvPicPr>
          <p:cNvPr id="19" name="Picture 18">
            <a:extLst>
              <a:ext uri="{FF2B5EF4-FFF2-40B4-BE49-F238E27FC236}">
                <a16:creationId xmlns:a16="http://schemas.microsoft.com/office/drawing/2014/main" id="{82E5FAA1-A0A7-45C1-89AF-E4C2E6D6C469}"/>
              </a:ext>
            </a:extLst>
          </p:cNvPr>
          <p:cNvPicPr>
            <a:picLocks noChangeAspect="1"/>
          </p:cNvPicPr>
          <p:nvPr/>
        </p:nvPicPr>
        <p:blipFill rotWithShape="1">
          <a:blip r:embed="rId9">
            <a:extLst>
              <a:ext uri="{28A0092B-C50C-407E-A947-70E740481C1C}">
                <a14:useLocalDpi xmlns:a14="http://schemas.microsoft.com/office/drawing/2010/main" val="0"/>
              </a:ext>
            </a:extLst>
          </a:blip>
          <a:srcRect l="66626"/>
          <a:stretch/>
        </p:blipFill>
        <p:spPr>
          <a:xfrm>
            <a:off x="5581875" y="3717391"/>
            <a:ext cx="1797441" cy="1795262"/>
          </a:xfrm>
          <a:prstGeom prst="rect">
            <a:avLst/>
          </a:prstGeom>
        </p:spPr>
      </p:pic>
      <p:sp>
        <p:nvSpPr>
          <p:cNvPr id="22" name="TextBox 21">
            <a:extLst>
              <a:ext uri="{FF2B5EF4-FFF2-40B4-BE49-F238E27FC236}">
                <a16:creationId xmlns:a16="http://schemas.microsoft.com/office/drawing/2014/main" id="{1A230FB2-946B-496B-9418-D03843864D2F}"/>
              </a:ext>
            </a:extLst>
          </p:cNvPr>
          <p:cNvSpPr txBox="1"/>
          <p:nvPr/>
        </p:nvSpPr>
        <p:spPr>
          <a:xfrm>
            <a:off x="491231" y="179974"/>
            <a:ext cx="8015548" cy="369332"/>
          </a:xfrm>
          <a:prstGeom prst="rect">
            <a:avLst/>
          </a:prstGeom>
          <a:noFill/>
        </p:spPr>
        <p:txBody>
          <a:bodyPr wrap="square" rtlCol="0">
            <a:spAutoFit/>
          </a:bodyPr>
          <a:lstStyle/>
          <a:p>
            <a:r>
              <a:rPr lang="en-US" dirty="0"/>
              <a:t>Image                       Ground Truth	  DANet                 PPM-DANet    </a:t>
            </a:r>
          </a:p>
        </p:txBody>
      </p:sp>
      <p:sp>
        <p:nvSpPr>
          <p:cNvPr id="27" name="Oval 26">
            <a:extLst>
              <a:ext uri="{FF2B5EF4-FFF2-40B4-BE49-F238E27FC236}">
                <a16:creationId xmlns:a16="http://schemas.microsoft.com/office/drawing/2014/main" id="{8FF383F8-1621-4068-AC92-C33934B1C83C}"/>
              </a:ext>
            </a:extLst>
          </p:cNvPr>
          <p:cNvSpPr/>
          <p:nvPr/>
        </p:nvSpPr>
        <p:spPr>
          <a:xfrm>
            <a:off x="6096000" y="1127681"/>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DCF4DA5C-E9D0-46FE-887A-C10F7BB89E3C}"/>
              </a:ext>
            </a:extLst>
          </p:cNvPr>
          <p:cNvSpPr/>
          <p:nvPr/>
        </p:nvSpPr>
        <p:spPr>
          <a:xfrm>
            <a:off x="7242703" y="1439885"/>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5F32EF4B-B3CA-4686-9274-A985A2306743}"/>
              </a:ext>
            </a:extLst>
          </p:cNvPr>
          <p:cNvSpPr/>
          <p:nvPr/>
        </p:nvSpPr>
        <p:spPr>
          <a:xfrm>
            <a:off x="5698664" y="3446916"/>
            <a:ext cx="1601858" cy="2514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4113C0FE-480B-4E54-8A6E-F92E22FED1EE}"/>
              </a:ext>
            </a:extLst>
          </p:cNvPr>
          <p:cNvSpPr/>
          <p:nvPr/>
        </p:nvSpPr>
        <p:spPr>
          <a:xfrm>
            <a:off x="6835808" y="3113415"/>
            <a:ext cx="603832" cy="3655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1D61F153-B6D9-486C-B58A-03AC2EF61A4C}"/>
              </a:ext>
            </a:extLst>
          </p:cNvPr>
          <p:cNvSpPr/>
          <p:nvPr/>
        </p:nvSpPr>
        <p:spPr>
          <a:xfrm>
            <a:off x="6969226" y="4204107"/>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939300BF-DB9E-4669-A28C-BC959DD4A1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601" y="3733057"/>
            <a:ext cx="5360562" cy="1786854"/>
          </a:xfrm>
          <a:prstGeom prst="rect">
            <a:avLst/>
          </a:prstGeom>
        </p:spPr>
      </p:pic>
      <p:sp>
        <p:nvSpPr>
          <p:cNvPr id="34" name="Oval 33">
            <a:extLst>
              <a:ext uri="{FF2B5EF4-FFF2-40B4-BE49-F238E27FC236}">
                <a16:creationId xmlns:a16="http://schemas.microsoft.com/office/drawing/2014/main" id="{D8A78DFF-E7A3-4FEF-9366-A926237F103E}"/>
              </a:ext>
            </a:extLst>
          </p:cNvPr>
          <p:cNvSpPr/>
          <p:nvPr/>
        </p:nvSpPr>
        <p:spPr>
          <a:xfrm>
            <a:off x="6494174" y="4776185"/>
            <a:ext cx="341634" cy="316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A47B00F8-D174-4CE8-8855-C79F1A2AFF28}"/>
              </a:ext>
            </a:extLst>
          </p:cNvPr>
          <p:cNvSpPr txBox="1"/>
          <p:nvPr/>
        </p:nvSpPr>
        <p:spPr>
          <a:xfrm>
            <a:off x="7931857" y="911323"/>
            <a:ext cx="3896493"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PPM-DANet can capture more details in the images than DANet (circled in red).</a:t>
            </a:r>
          </a:p>
          <a:p>
            <a:pPr marL="285750" indent="-285750">
              <a:lnSpc>
                <a:spcPct val="150000"/>
              </a:lnSpc>
              <a:buFont typeface="Arial" panose="020B0604020202020204" pitchFamily="34" charset="0"/>
              <a:buChar char="•"/>
            </a:pPr>
            <a:r>
              <a:rPr lang="en-US" dirty="0"/>
              <a:t>PPM-DANet has worse performance in identifying the big objects and tend to predict more shattered structure (such as the last example).</a:t>
            </a:r>
          </a:p>
          <a:p>
            <a:pPr marL="285750" indent="-285750">
              <a:lnSpc>
                <a:spcPct val="150000"/>
              </a:lnSpc>
              <a:buFont typeface="Arial" panose="020B0604020202020204" pitchFamily="34" charset="0"/>
              <a:buChar char="•"/>
            </a:pPr>
            <a:r>
              <a:rPr lang="en-US" dirty="0"/>
              <a:t>However, as stated before, this can be due to the fact that the PPM-DANet is more complicated in parameters and is harder to train. </a:t>
            </a:r>
          </a:p>
        </p:txBody>
      </p:sp>
    </p:spTree>
    <p:extLst>
      <p:ext uri="{BB962C8B-B14F-4D97-AF65-F5344CB8AC3E}">
        <p14:creationId xmlns:p14="http://schemas.microsoft.com/office/powerpoint/2010/main" val="305603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4BDB74-D3BA-4951-8C2A-6EF70360140B}"/>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dataset – Coco Stuff (Coco10K)</a:t>
            </a:r>
          </a:p>
        </p:txBody>
      </p:sp>
      <p:pic>
        <p:nvPicPr>
          <p:cNvPr id="4" name="Picture 3">
            <a:extLst>
              <a:ext uri="{FF2B5EF4-FFF2-40B4-BE49-F238E27FC236}">
                <a16:creationId xmlns:a16="http://schemas.microsoft.com/office/drawing/2014/main" id="{B22A35D5-5B75-4CDD-82B5-196BA4F1102F}"/>
              </a:ext>
            </a:extLst>
          </p:cNvPr>
          <p:cNvPicPr>
            <a:picLocks noChangeAspect="1"/>
          </p:cNvPicPr>
          <p:nvPr/>
        </p:nvPicPr>
        <p:blipFill>
          <a:blip r:embed="rId2"/>
          <a:stretch>
            <a:fillRect/>
          </a:stretch>
        </p:blipFill>
        <p:spPr>
          <a:xfrm>
            <a:off x="1662308" y="1384725"/>
            <a:ext cx="8386153" cy="3061228"/>
          </a:xfrm>
          <a:prstGeom prst="rect">
            <a:avLst/>
          </a:prstGeom>
        </p:spPr>
      </p:pic>
      <p:sp>
        <p:nvSpPr>
          <p:cNvPr id="5" name="TextBox 4">
            <a:extLst>
              <a:ext uri="{FF2B5EF4-FFF2-40B4-BE49-F238E27FC236}">
                <a16:creationId xmlns:a16="http://schemas.microsoft.com/office/drawing/2014/main" id="{FA48A259-A3D7-4BE3-91E8-034B159D94E7}"/>
              </a:ext>
            </a:extLst>
          </p:cNvPr>
          <p:cNvSpPr txBox="1"/>
          <p:nvPr/>
        </p:nvSpPr>
        <p:spPr>
          <a:xfrm>
            <a:off x="1916683" y="5011610"/>
            <a:ext cx="9240253" cy="923330"/>
          </a:xfrm>
          <a:prstGeom prst="rect">
            <a:avLst/>
          </a:prstGeom>
          <a:noFill/>
        </p:spPr>
        <p:txBody>
          <a:bodyPr wrap="square" rtlCol="0">
            <a:spAutoFit/>
          </a:bodyPr>
          <a:lstStyle/>
          <a:p>
            <a:pPr marL="285750" indent="-285750">
              <a:buFont typeface="Arial" panose="020B0604020202020204" pitchFamily="34" charset="0"/>
              <a:buChar char="•"/>
            </a:pPr>
            <a:r>
              <a:rPr lang="en-US" dirty="0"/>
              <a:t>10</a:t>
            </a:r>
            <a:r>
              <a:rPr lang="en-US" altLang="zh-CN" dirty="0"/>
              <a:t>K images for training, 1K images for validation.</a:t>
            </a:r>
          </a:p>
          <a:p>
            <a:pPr marL="285750" indent="-285750">
              <a:buFont typeface="Arial" panose="020B0604020202020204" pitchFamily="34" charset="0"/>
              <a:buChar char="•"/>
            </a:pPr>
            <a:r>
              <a:rPr lang="en-US" dirty="0"/>
              <a:t>91 thing classes and 91 stuff classes.</a:t>
            </a:r>
          </a:p>
          <a:p>
            <a:pPr marL="285750" indent="-285750">
              <a:buFont typeface="Arial" panose="020B0604020202020204" pitchFamily="34" charset="0"/>
              <a:buChar char="•"/>
            </a:pPr>
            <a:r>
              <a:rPr lang="en-US" dirty="0"/>
              <a:t>The smallest subset of the entire Coco-Stuff dataset</a:t>
            </a:r>
          </a:p>
        </p:txBody>
      </p:sp>
    </p:spTree>
    <p:extLst>
      <p:ext uri="{BB962C8B-B14F-4D97-AF65-F5344CB8AC3E}">
        <p14:creationId xmlns:p14="http://schemas.microsoft.com/office/powerpoint/2010/main" val="273882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0AF79-0590-4B3F-8DBA-41C72BDA1FD9}"/>
              </a:ext>
            </a:extLst>
          </p:cNvPr>
          <p:cNvSpPr txBox="1"/>
          <p:nvPr/>
        </p:nvSpPr>
        <p:spPr>
          <a:xfrm>
            <a:off x="2239617" y="636105"/>
            <a:ext cx="7712765" cy="461665"/>
          </a:xfrm>
          <a:prstGeom prst="rect">
            <a:avLst/>
          </a:prstGeom>
          <a:noFill/>
        </p:spPr>
        <p:txBody>
          <a:bodyPr wrap="square" rtlCol="0">
            <a:spAutoFit/>
          </a:bodyPr>
          <a:lstStyle/>
          <a:p>
            <a:pPr algn="ctr"/>
            <a:r>
              <a:rPr lang="en-US" sz="2400" dirty="0"/>
              <a:t>Apply the original model to the new dataset</a:t>
            </a:r>
          </a:p>
        </p:txBody>
      </p:sp>
      <p:pic>
        <p:nvPicPr>
          <p:cNvPr id="4" name="Picture 3">
            <a:extLst>
              <a:ext uri="{FF2B5EF4-FFF2-40B4-BE49-F238E27FC236}">
                <a16:creationId xmlns:a16="http://schemas.microsoft.com/office/drawing/2014/main" id="{7B454017-BF8F-4093-91B5-0E20F8208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879" y="1750903"/>
            <a:ext cx="3007139" cy="1996929"/>
          </a:xfrm>
          <a:prstGeom prst="rect">
            <a:avLst/>
          </a:prstGeom>
        </p:spPr>
      </p:pic>
      <p:pic>
        <p:nvPicPr>
          <p:cNvPr id="6" name="Picture 5">
            <a:extLst>
              <a:ext uri="{FF2B5EF4-FFF2-40B4-BE49-F238E27FC236}">
                <a16:creationId xmlns:a16="http://schemas.microsoft.com/office/drawing/2014/main" id="{B617DA5F-2985-49FA-ADAD-01FAAF1EC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750902"/>
            <a:ext cx="3007140" cy="1996929"/>
          </a:xfrm>
          <a:prstGeom prst="rect">
            <a:avLst/>
          </a:prstGeom>
        </p:spPr>
      </p:pic>
      <p:pic>
        <p:nvPicPr>
          <p:cNvPr id="8" name="Picture 7">
            <a:extLst>
              <a:ext uri="{FF2B5EF4-FFF2-40B4-BE49-F238E27FC236}">
                <a16:creationId xmlns:a16="http://schemas.microsoft.com/office/drawing/2014/main" id="{DA12FE86-CD66-4C16-A7A5-CD52A1052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878" y="4162010"/>
            <a:ext cx="3007139" cy="2255355"/>
          </a:xfrm>
          <a:prstGeom prst="rect">
            <a:avLst/>
          </a:prstGeom>
        </p:spPr>
      </p:pic>
      <p:pic>
        <p:nvPicPr>
          <p:cNvPr id="10" name="Picture 9">
            <a:extLst>
              <a:ext uri="{FF2B5EF4-FFF2-40B4-BE49-F238E27FC236}">
                <a16:creationId xmlns:a16="http://schemas.microsoft.com/office/drawing/2014/main" id="{68306B27-1FEA-48E4-86DC-3428DF55C6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6999" y="4162010"/>
            <a:ext cx="3007141" cy="2255356"/>
          </a:xfrm>
          <a:prstGeom prst="rect">
            <a:avLst/>
          </a:prstGeom>
        </p:spPr>
      </p:pic>
      <p:sp>
        <p:nvSpPr>
          <p:cNvPr id="11" name="TextBox 10">
            <a:extLst>
              <a:ext uri="{FF2B5EF4-FFF2-40B4-BE49-F238E27FC236}">
                <a16:creationId xmlns:a16="http://schemas.microsoft.com/office/drawing/2014/main" id="{9D73FCE7-8F6A-464A-9D85-A7050D2D3CB8}"/>
              </a:ext>
            </a:extLst>
          </p:cNvPr>
          <p:cNvSpPr txBox="1"/>
          <p:nvPr/>
        </p:nvSpPr>
        <p:spPr>
          <a:xfrm>
            <a:off x="2452203" y="1239670"/>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12" name="TextBox 11">
            <a:extLst>
              <a:ext uri="{FF2B5EF4-FFF2-40B4-BE49-F238E27FC236}">
                <a16:creationId xmlns:a16="http://schemas.microsoft.com/office/drawing/2014/main" id="{73B353AD-15B8-4DBE-BDA5-2E38977E62F2}"/>
              </a:ext>
            </a:extLst>
          </p:cNvPr>
          <p:cNvSpPr txBox="1"/>
          <p:nvPr/>
        </p:nvSpPr>
        <p:spPr>
          <a:xfrm>
            <a:off x="6877325" y="1239670"/>
            <a:ext cx="2206487" cy="369332"/>
          </a:xfrm>
          <a:prstGeom prst="rect">
            <a:avLst/>
          </a:prstGeom>
          <a:noFill/>
        </p:spPr>
        <p:txBody>
          <a:bodyPr wrap="square" rtlCol="0">
            <a:spAutoFit/>
          </a:bodyPr>
          <a:lstStyle/>
          <a:p>
            <a:pPr algn="ctr"/>
            <a:r>
              <a:rPr lang="en-US" altLang="zh-CN" dirty="0"/>
              <a:t>Annotation</a:t>
            </a:r>
            <a:endParaRPr lang="en-US" dirty="0"/>
          </a:p>
        </p:txBody>
      </p:sp>
    </p:spTree>
    <p:extLst>
      <p:ext uri="{BB962C8B-B14F-4D97-AF65-F5344CB8AC3E}">
        <p14:creationId xmlns:p14="http://schemas.microsoft.com/office/powerpoint/2010/main" val="800803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955DEF-CE51-4F9C-B048-1FE4C452F0D7}"/>
              </a:ext>
            </a:extLst>
          </p:cNvPr>
          <p:cNvSpPr txBox="1"/>
          <p:nvPr/>
        </p:nvSpPr>
        <p:spPr>
          <a:xfrm>
            <a:off x="2239617" y="546653"/>
            <a:ext cx="7712765" cy="461665"/>
          </a:xfrm>
          <a:prstGeom prst="rect">
            <a:avLst/>
          </a:prstGeom>
          <a:noFill/>
        </p:spPr>
        <p:txBody>
          <a:bodyPr wrap="square" rtlCol="0">
            <a:spAutoFit/>
          </a:bodyPr>
          <a:lstStyle/>
          <a:p>
            <a:pPr algn="ctr"/>
            <a:r>
              <a:rPr lang="en-US" sz="2400" dirty="0"/>
              <a:t>Performance of the new Dataset</a:t>
            </a:r>
          </a:p>
        </p:txBody>
      </p:sp>
      <p:graphicFrame>
        <p:nvGraphicFramePr>
          <p:cNvPr id="3" name="Table 2">
            <a:extLst>
              <a:ext uri="{FF2B5EF4-FFF2-40B4-BE49-F238E27FC236}">
                <a16:creationId xmlns:a16="http://schemas.microsoft.com/office/drawing/2014/main" id="{090A21D0-5506-446A-85A0-8D51B2F8E50B}"/>
              </a:ext>
            </a:extLst>
          </p:cNvPr>
          <p:cNvGraphicFramePr>
            <a:graphicFrameLocks noGrp="1"/>
          </p:cNvGraphicFramePr>
          <p:nvPr>
            <p:extLst>
              <p:ext uri="{D42A27DB-BD31-4B8C-83A1-F6EECF244321}">
                <p14:modId xmlns:p14="http://schemas.microsoft.com/office/powerpoint/2010/main" val="4285481337"/>
              </p:ext>
            </p:extLst>
          </p:nvPr>
        </p:nvGraphicFramePr>
        <p:xfrm>
          <a:off x="631133" y="1249155"/>
          <a:ext cx="10929731" cy="74168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3120887">
                  <a:extLst>
                    <a:ext uri="{9D8B030D-6E8A-4147-A177-3AD203B41FA5}">
                      <a16:colId xmlns:a16="http://schemas.microsoft.com/office/drawing/2014/main" val="2629911714"/>
                    </a:ext>
                  </a:extLst>
                </a:gridCol>
                <a:gridCol w="721905">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ResNet101-Upernet</a:t>
                      </a:r>
                    </a:p>
                  </a:txBody>
                  <a:tcPr/>
                </a:tc>
                <a:tc>
                  <a:txBody>
                    <a:bodyPr/>
                    <a:lstStyle/>
                    <a:p>
                      <a:pPr algn="ctr"/>
                      <a:r>
                        <a:rPr lang="en-US" dirty="0"/>
                        <a:t>0.02</a:t>
                      </a:r>
                    </a:p>
                  </a:txBody>
                  <a:tcPr/>
                </a:tc>
                <a:tc>
                  <a:txBody>
                    <a:bodyPr/>
                    <a:lstStyle/>
                    <a:p>
                      <a:pPr algn="ctr"/>
                      <a:r>
                        <a:rPr lang="en-US" dirty="0"/>
                        <a:t>10</a:t>
                      </a:r>
                    </a:p>
                  </a:txBody>
                  <a:tcPr/>
                </a:tc>
                <a:tc>
                  <a:txBody>
                    <a:bodyPr/>
                    <a:lstStyle/>
                    <a:p>
                      <a:pPr algn="ctr"/>
                      <a:r>
                        <a:rPr lang="en-US" dirty="0"/>
                        <a:t>57.1</a:t>
                      </a:r>
                    </a:p>
                  </a:txBody>
                  <a:tcPr/>
                </a:tc>
                <a:tc>
                  <a:txBody>
                    <a:bodyPr/>
                    <a:lstStyle/>
                    <a:p>
                      <a:pPr algn="ctr"/>
                      <a:r>
                        <a:rPr lang="en-US" dirty="0"/>
                        <a:t>49.4</a:t>
                      </a:r>
                    </a:p>
                  </a:txBody>
                  <a:tcPr/>
                </a:tc>
                <a:extLst>
                  <a:ext uri="{0D108BD9-81ED-4DB2-BD59-A6C34878D82A}">
                    <a16:rowId xmlns:a16="http://schemas.microsoft.com/office/drawing/2014/main" val="272577725"/>
                  </a:ext>
                </a:extLst>
              </a:tr>
            </a:tbl>
          </a:graphicData>
        </a:graphic>
      </p:graphicFrame>
      <p:pic>
        <p:nvPicPr>
          <p:cNvPr id="4" name="Picture 3">
            <a:extLst>
              <a:ext uri="{FF2B5EF4-FFF2-40B4-BE49-F238E27FC236}">
                <a16:creationId xmlns:a16="http://schemas.microsoft.com/office/drawing/2014/main" id="{EF1C46EF-6007-4C02-B216-EB64620C0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879" y="2844250"/>
            <a:ext cx="7826238" cy="1732370"/>
          </a:xfrm>
          <a:prstGeom prst="rect">
            <a:avLst/>
          </a:prstGeom>
        </p:spPr>
      </p:pic>
      <p:pic>
        <p:nvPicPr>
          <p:cNvPr id="5" name="Picture 4">
            <a:extLst>
              <a:ext uri="{FF2B5EF4-FFF2-40B4-BE49-F238E27FC236}">
                <a16:creationId xmlns:a16="http://schemas.microsoft.com/office/drawing/2014/main" id="{1560D416-0FA4-40D9-96DB-A323399A2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879" y="4820740"/>
            <a:ext cx="7826238" cy="1740523"/>
          </a:xfrm>
          <a:prstGeom prst="rect">
            <a:avLst/>
          </a:prstGeom>
        </p:spPr>
      </p:pic>
      <p:sp>
        <p:nvSpPr>
          <p:cNvPr id="6" name="TextBox 5">
            <a:extLst>
              <a:ext uri="{FF2B5EF4-FFF2-40B4-BE49-F238E27FC236}">
                <a16:creationId xmlns:a16="http://schemas.microsoft.com/office/drawing/2014/main" id="{B005E814-835B-483C-9785-7CFE00EE0D44}"/>
              </a:ext>
            </a:extLst>
          </p:cNvPr>
          <p:cNvSpPr txBox="1"/>
          <p:nvPr/>
        </p:nvSpPr>
        <p:spPr>
          <a:xfrm>
            <a:off x="2405269" y="2352858"/>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7" name="TextBox 6">
            <a:extLst>
              <a:ext uri="{FF2B5EF4-FFF2-40B4-BE49-F238E27FC236}">
                <a16:creationId xmlns:a16="http://schemas.microsoft.com/office/drawing/2014/main" id="{21F84E27-E16F-47D3-A387-733A6F00E593}"/>
              </a:ext>
            </a:extLst>
          </p:cNvPr>
          <p:cNvSpPr txBox="1"/>
          <p:nvPr/>
        </p:nvSpPr>
        <p:spPr>
          <a:xfrm>
            <a:off x="4992754" y="2352858"/>
            <a:ext cx="2206487" cy="369332"/>
          </a:xfrm>
          <a:prstGeom prst="rect">
            <a:avLst/>
          </a:prstGeom>
          <a:noFill/>
        </p:spPr>
        <p:txBody>
          <a:bodyPr wrap="square" rtlCol="0">
            <a:spAutoFit/>
          </a:bodyPr>
          <a:lstStyle/>
          <a:p>
            <a:pPr algn="ctr"/>
            <a:r>
              <a:rPr lang="en-US" altLang="zh-CN" dirty="0"/>
              <a:t>Annotation</a:t>
            </a:r>
            <a:endParaRPr lang="en-US" dirty="0"/>
          </a:p>
        </p:txBody>
      </p:sp>
      <p:sp>
        <p:nvSpPr>
          <p:cNvPr id="8" name="TextBox 7">
            <a:extLst>
              <a:ext uri="{FF2B5EF4-FFF2-40B4-BE49-F238E27FC236}">
                <a16:creationId xmlns:a16="http://schemas.microsoft.com/office/drawing/2014/main" id="{6D1E78AE-A50B-487B-997D-BAFE7034E1BF}"/>
              </a:ext>
            </a:extLst>
          </p:cNvPr>
          <p:cNvSpPr txBox="1"/>
          <p:nvPr/>
        </p:nvSpPr>
        <p:spPr>
          <a:xfrm>
            <a:off x="7580239" y="2352858"/>
            <a:ext cx="2206487" cy="369332"/>
          </a:xfrm>
          <a:prstGeom prst="rect">
            <a:avLst/>
          </a:prstGeom>
          <a:noFill/>
        </p:spPr>
        <p:txBody>
          <a:bodyPr wrap="square" rtlCol="0">
            <a:spAutoFit/>
          </a:bodyPr>
          <a:lstStyle/>
          <a:p>
            <a:pPr algn="ctr"/>
            <a:r>
              <a:rPr lang="en-US" altLang="zh-CN" dirty="0"/>
              <a:t>Prediction</a:t>
            </a:r>
            <a:endParaRPr lang="en-US" dirty="0"/>
          </a:p>
        </p:txBody>
      </p:sp>
    </p:spTree>
    <p:extLst>
      <p:ext uri="{BB962C8B-B14F-4D97-AF65-F5344CB8AC3E}">
        <p14:creationId xmlns:p14="http://schemas.microsoft.com/office/powerpoint/2010/main" val="2497775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AF0B3E-49FE-427D-8AC8-42CC694439DE}"/>
              </a:ext>
            </a:extLst>
          </p:cNvPr>
          <p:cNvSpPr txBox="1"/>
          <p:nvPr/>
        </p:nvSpPr>
        <p:spPr>
          <a:xfrm>
            <a:off x="2239617" y="665923"/>
            <a:ext cx="7712765" cy="461665"/>
          </a:xfrm>
          <a:prstGeom prst="rect">
            <a:avLst/>
          </a:prstGeom>
          <a:noFill/>
        </p:spPr>
        <p:txBody>
          <a:bodyPr wrap="square" rtlCol="0">
            <a:spAutoFit/>
          </a:bodyPr>
          <a:lstStyle/>
          <a:p>
            <a:pPr algn="ctr"/>
            <a:r>
              <a:rPr lang="en-US" altLang="zh-CN" sz="2400" dirty="0"/>
              <a:t>Why performance degrades with new dataset?</a:t>
            </a:r>
            <a:endParaRPr lang="en-US" sz="2400" dirty="0"/>
          </a:p>
        </p:txBody>
      </p:sp>
      <p:pic>
        <p:nvPicPr>
          <p:cNvPr id="4" name="Picture 3">
            <a:extLst>
              <a:ext uri="{FF2B5EF4-FFF2-40B4-BE49-F238E27FC236}">
                <a16:creationId xmlns:a16="http://schemas.microsoft.com/office/drawing/2014/main" id="{D0042EFE-93CD-48BC-8D4D-BB5ACFFD3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14726"/>
            <a:ext cx="4640799" cy="3501491"/>
          </a:xfrm>
          <a:prstGeom prst="rect">
            <a:avLst/>
          </a:prstGeom>
        </p:spPr>
      </p:pic>
      <p:pic>
        <p:nvPicPr>
          <p:cNvPr id="6" name="Picture 5">
            <a:extLst>
              <a:ext uri="{FF2B5EF4-FFF2-40B4-BE49-F238E27FC236}">
                <a16:creationId xmlns:a16="http://schemas.microsoft.com/office/drawing/2014/main" id="{DEC6D26A-1121-4FD7-A39B-B67F2E7E2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280" y="2014725"/>
            <a:ext cx="4533597" cy="3501492"/>
          </a:xfrm>
          <a:prstGeom prst="rect">
            <a:avLst/>
          </a:prstGeom>
        </p:spPr>
      </p:pic>
    </p:spTree>
    <p:extLst>
      <p:ext uri="{BB962C8B-B14F-4D97-AF65-F5344CB8AC3E}">
        <p14:creationId xmlns:p14="http://schemas.microsoft.com/office/powerpoint/2010/main" val="2013597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72F30F-B928-4BDC-A0E1-BEA82587CF4A}"/>
              </a:ext>
            </a:extLst>
          </p:cNvPr>
          <p:cNvSpPr txBox="1"/>
          <p:nvPr/>
        </p:nvSpPr>
        <p:spPr>
          <a:xfrm>
            <a:off x="2239617" y="665923"/>
            <a:ext cx="7712765" cy="461665"/>
          </a:xfrm>
          <a:prstGeom prst="rect">
            <a:avLst/>
          </a:prstGeom>
          <a:noFill/>
        </p:spPr>
        <p:txBody>
          <a:bodyPr wrap="square" rtlCol="0">
            <a:spAutoFit/>
          </a:bodyPr>
          <a:lstStyle/>
          <a:p>
            <a:pPr algn="ctr"/>
            <a:r>
              <a:rPr lang="en-US" altLang="zh-CN" sz="2400" dirty="0"/>
              <a:t>Improvement step 1 – combine categories</a:t>
            </a:r>
            <a:endParaRPr lang="en-US" sz="2400" dirty="0"/>
          </a:p>
        </p:txBody>
      </p:sp>
      <p:pic>
        <p:nvPicPr>
          <p:cNvPr id="3" name="Picture 2">
            <a:extLst>
              <a:ext uri="{FF2B5EF4-FFF2-40B4-BE49-F238E27FC236}">
                <a16:creationId xmlns:a16="http://schemas.microsoft.com/office/drawing/2014/main" id="{1F0ABAD8-9E1D-4EF8-B4F0-5F01C029B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72" y="2014920"/>
            <a:ext cx="4640799" cy="3501491"/>
          </a:xfrm>
          <a:prstGeom prst="rect">
            <a:avLst/>
          </a:prstGeom>
        </p:spPr>
      </p:pic>
      <p:pic>
        <p:nvPicPr>
          <p:cNvPr id="5" name="Picture 4">
            <a:extLst>
              <a:ext uri="{FF2B5EF4-FFF2-40B4-BE49-F238E27FC236}">
                <a16:creationId xmlns:a16="http://schemas.microsoft.com/office/drawing/2014/main" id="{D15E3E09-BDA8-4250-BA4A-F38B0A307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433" y="2015114"/>
            <a:ext cx="4560720" cy="3501297"/>
          </a:xfrm>
          <a:prstGeom prst="rect">
            <a:avLst/>
          </a:prstGeom>
        </p:spPr>
      </p:pic>
      <p:sp>
        <p:nvSpPr>
          <p:cNvPr id="6" name="Arrow: Right 5">
            <a:extLst>
              <a:ext uri="{FF2B5EF4-FFF2-40B4-BE49-F238E27FC236}">
                <a16:creationId xmlns:a16="http://schemas.microsoft.com/office/drawing/2014/main" id="{EA8C69D2-C9E6-41C6-8556-C444361FAE0B}"/>
              </a:ext>
            </a:extLst>
          </p:cNvPr>
          <p:cNvSpPr/>
          <p:nvPr/>
        </p:nvSpPr>
        <p:spPr>
          <a:xfrm>
            <a:off x="5514843" y="3429000"/>
            <a:ext cx="944217" cy="4616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250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E3C89C-F617-42B7-9E9C-B0CB7E805B35}"/>
              </a:ext>
            </a:extLst>
          </p:cNvPr>
          <p:cNvSpPr txBox="1"/>
          <p:nvPr/>
        </p:nvSpPr>
        <p:spPr>
          <a:xfrm>
            <a:off x="2239613" y="407505"/>
            <a:ext cx="7712765" cy="461665"/>
          </a:xfrm>
          <a:prstGeom prst="rect">
            <a:avLst/>
          </a:prstGeom>
          <a:noFill/>
        </p:spPr>
        <p:txBody>
          <a:bodyPr wrap="square" rtlCol="0">
            <a:spAutoFit/>
          </a:bodyPr>
          <a:lstStyle/>
          <a:p>
            <a:pPr algn="ctr"/>
            <a:r>
              <a:rPr lang="en-US" altLang="zh-CN" sz="2400" dirty="0"/>
              <a:t>How much improvement do we get</a:t>
            </a:r>
            <a:endParaRPr lang="en-US" sz="2400"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1791107085"/>
                  </p:ext>
                </p:extLst>
              </p:nvPr>
            </p:nvGraphicFramePr>
            <p:xfrm>
              <a:off x="631131" y="1159702"/>
              <a:ext cx="10929731" cy="74168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3120887">
                      <a:extLst>
                        <a:ext uri="{9D8B030D-6E8A-4147-A177-3AD203B41FA5}">
                          <a16:colId xmlns:a16="http://schemas.microsoft.com/office/drawing/2014/main" val="2629911714"/>
                        </a:ext>
                      </a:extLst>
                    </a:gridCol>
                    <a:gridCol w="721905">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ResNet101-Upernet</a:t>
                          </a:r>
                        </a:p>
                      </a:txBody>
                      <a:tcPr/>
                    </a:tc>
                    <a:tc>
                      <a:txBody>
                        <a:bodyPr/>
                        <a:lstStyle/>
                        <a:p>
                          <a:pPr algn="ctr"/>
                          <a:r>
                            <a:rPr lang="en-US" dirty="0"/>
                            <a:t>0.02</a:t>
                          </a:r>
                        </a:p>
                      </a:txBody>
                      <a:tcPr/>
                    </a:tc>
                    <a:tc>
                      <a:txBody>
                        <a:bodyPr/>
                        <a:lstStyle/>
                        <a:p>
                          <a:pPr algn="ctr"/>
                          <a:r>
                            <a:rPr lang="en-US" dirty="0"/>
                            <a:t>10</a:t>
                          </a:r>
                        </a:p>
                      </a:txBody>
                      <a:tcPr/>
                    </a:tc>
                    <a:tc>
                      <a:txBody>
                        <a:bodyPr/>
                        <a:lstStyle/>
                        <a:p>
                          <a:pPr algn="ctr"/>
                          <a:r>
                            <a:rPr lang="en-US" dirty="0"/>
                            <a:t>57.1</a:t>
                          </a:r>
                          <a14:m>
                            <m:oMath xmlns:m="http://schemas.openxmlformats.org/officeDocument/2006/math">
                              <m:r>
                                <a:rPr lang="en-US" b="0" i="1" smtClean="0">
                                  <a:latin typeface="Cambria Math" panose="02040503050406030204" pitchFamily="18" charset="0"/>
                                </a:rPr>
                                <m:t>→</m:t>
                              </m:r>
                            </m:oMath>
                          </a14:m>
                          <a:r>
                            <a:rPr lang="en-US" dirty="0"/>
                            <a:t>59.7</a:t>
                          </a:r>
                        </a:p>
                      </a:txBody>
                      <a:tcPr/>
                    </a:tc>
                    <a:tc>
                      <a:txBody>
                        <a:bodyPr/>
                        <a:lstStyle/>
                        <a:p>
                          <a:pPr algn="ctr"/>
                          <a:r>
                            <a:rPr lang="en-US" dirty="0"/>
                            <a:t>49.4</a:t>
                          </a:r>
                          <a14:m>
                            <m:oMath xmlns:m="http://schemas.openxmlformats.org/officeDocument/2006/math">
                              <m:r>
                                <a:rPr lang="en-US" b="0" i="1" smtClean="0">
                                  <a:latin typeface="Cambria Math" panose="02040503050406030204" pitchFamily="18" charset="0"/>
                                </a:rPr>
                                <m:t>→</m:t>
                              </m:r>
                            </m:oMath>
                          </a14:m>
                          <a:r>
                            <a:rPr lang="en-US" dirty="0"/>
                            <a:t>52.4</a:t>
                          </a:r>
                        </a:p>
                      </a:txBody>
                      <a:tcPr/>
                    </a:tc>
                    <a:extLst>
                      <a:ext uri="{0D108BD9-81ED-4DB2-BD59-A6C34878D82A}">
                        <a16:rowId xmlns:a16="http://schemas.microsoft.com/office/drawing/2014/main" val="272577725"/>
                      </a:ext>
                    </a:extLst>
                  </a:tr>
                </a:tbl>
              </a:graphicData>
            </a:graphic>
          </p:graphicFrame>
        </mc:Choice>
        <mc:Fallback xmlns="">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1791107085"/>
                  </p:ext>
                </p:extLst>
              </p:nvPr>
            </p:nvGraphicFramePr>
            <p:xfrm>
              <a:off x="631131" y="1159702"/>
              <a:ext cx="10929731" cy="74168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3120887">
                      <a:extLst>
                        <a:ext uri="{9D8B030D-6E8A-4147-A177-3AD203B41FA5}">
                          <a16:colId xmlns:a16="http://schemas.microsoft.com/office/drawing/2014/main" val="2629911714"/>
                        </a:ext>
                      </a:extLst>
                    </a:gridCol>
                    <a:gridCol w="721905">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ResNet101-Upernet</a:t>
                          </a:r>
                        </a:p>
                      </a:txBody>
                      <a:tcPr/>
                    </a:tc>
                    <a:tc>
                      <a:txBody>
                        <a:bodyPr/>
                        <a:lstStyle/>
                        <a:p>
                          <a:pPr algn="ctr"/>
                          <a:r>
                            <a:rPr lang="en-US" dirty="0"/>
                            <a:t>0.02</a:t>
                          </a:r>
                        </a:p>
                      </a:txBody>
                      <a:tcPr/>
                    </a:tc>
                    <a:tc>
                      <a:txBody>
                        <a:bodyPr/>
                        <a:lstStyle/>
                        <a:p>
                          <a:pPr algn="ctr"/>
                          <a:r>
                            <a:rPr lang="en-US" dirty="0"/>
                            <a:t>10</a:t>
                          </a:r>
                        </a:p>
                      </a:txBody>
                      <a:tcPr/>
                    </a:tc>
                    <a:tc>
                      <a:txBody>
                        <a:bodyPr/>
                        <a:lstStyle/>
                        <a:p>
                          <a:endParaRPr lang="en-US"/>
                        </a:p>
                      </a:txBody>
                      <a:tcPr>
                        <a:blipFill>
                          <a:blip r:embed="rId2"/>
                          <a:stretch>
                            <a:fillRect l="-373786" t="-108197" r="-107767" b="-24590"/>
                          </a:stretch>
                        </a:blipFill>
                      </a:tcPr>
                    </a:tc>
                    <a:tc>
                      <a:txBody>
                        <a:bodyPr/>
                        <a:lstStyle/>
                        <a:p>
                          <a:endParaRPr lang="en-US"/>
                        </a:p>
                      </a:txBody>
                      <a:tcPr>
                        <a:blipFill>
                          <a:blip r:embed="rId2"/>
                          <a:stretch>
                            <a:fillRect l="-442296" t="-108197" r="-604" b="-24590"/>
                          </a:stretch>
                        </a:blipFill>
                      </a:tcPr>
                    </a:tc>
                    <a:extLst>
                      <a:ext uri="{0D108BD9-81ED-4DB2-BD59-A6C34878D82A}">
                        <a16:rowId xmlns:a16="http://schemas.microsoft.com/office/drawing/2014/main" val="272577725"/>
                      </a:ext>
                    </a:extLst>
                  </a:tr>
                </a:tbl>
              </a:graphicData>
            </a:graphic>
          </p:graphicFrame>
        </mc:Fallback>
      </mc:AlternateContent>
      <p:pic>
        <p:nvPicPr>
          <p:cNvPr id="5" name="Picture 4">
            <a:extLst>
              <a:ext uri="{FF2B5EF4-FFF2-40B4-BE49-F238E27FC236}">
                <a16:creationId xmlns:a16="http://schemas.microsoft.com/office/drawing/2014/main" id="{1C480BB1-C2C2-48ED-AAE4-7AD483877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752" y="2725245"/>
            <a:ext cx="8736496" cy="1933860"/>
          </a:xfrm>
          <a:prstGeom prst="rect">
            <a:avLst/>
          </a:prstGeom>
        </p:spPr>
      </p:pic>
      <p:pic>
        <p:nvPicPr>
          <p:cNvPr id="7" name="Picture 6">
            <a:extLst>
              <a:ext uri="{FF2B5EF4-FFF2-40B4-BE49-F238E27FC236}">
                <a16:creationId xmlns:a16="http://schemas.microsoft.com/office/drawing/2014/main" id="{FFE1A853-C557-42D5-9C3F-960A5A926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7747" y="4799774"/>
            <a:ext cx="8736496" cy="1942960"/>
          </a:xfrm>
          <a:prstGeom prst="rect">
            <a:avLst/>
          </a:prstGeom>
        </p:spPr>
      </p:pic>
      <p:sp>
        <p:nvSpPr>
          <p:cNvPr id="8" name="TextBox 7">
            <a:extLst>
              <a:ext uri="{FF2B5EF4-FFF2-40B4-BE49-F238E27FC236}">
                <a16:creationId xmlns:a16="http://schemas.microsoft.com/office/drawing/2014/main" id="{F9524BD8-8EBD-40C0-BB1A-4B36E751F1BD}"/>
              </a:ext>
            </a:extLst>
          </p:cNvPr>
          <p:cNvSpPr txBox="1"/>
          <p:nvPr/>
        </p:nvSpPr>
        <p:spPr>
          <a:xfrm>
            <a:off x="2077279" y="2215244"/>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9" name="TextBox 8">
            <a:extLst>
              <a:ext uri="{FF2B5EF4-FFF2-40B4-BE49-F238E27FC236}">
                <a16:creationId xmlns:a16="http://schemas.microsoft.com/office/drawing/2014/main" id="{C8955E67-3900-4370-BFFA-154B86DB8F45}"/>
              </a:ext>
            </a:extLst>
          </p:cNvPr>
          <p:cNvSpPr txBox="1"/>
          <p:nvPr/>
        </p:nvSpPr>
        <p:spPr>
          <a:xfrm>
            <a:off x="4992751" y="2215244"/>
            <a:ext cx="2206487" cy="369332"/>
          </a:xfrm>
          <a:prstGeom prst="rect">
            <a:avLst/>
          </a:prstGeom>
          <a:noFill/>
        </p:spPr>
        <p:txBody>
          <a:bodyPr wrap="square" rtlCol="0">
            <a:spAutoFit/>
          </a:bodyPr>
          <a:lstStyle/>
          <a:p>
            <a:pPr algn="ctr"/>
            <a:r>
              <a:rPr lang="en-US" altLang="zh-CN" dirty="0"/>
              <a:t>Annotation</a:t>
            </a:r>
            <a:endParaRPr lang="en-US" dirty="0"/>
          </a:p>
        </p:txBody>
      </p:sp>
      <p:sp>
        <p:nvSpPr>
          <p:cNvPr id="10" name="TextBox 9">
            <a:extLst>
              <a:ext uri="{FF2B5EF4-FFF2-40B4-BE49-F238E27FC236}">
                <a16:creationId xmlns:a16="http://schemas.microsoft.com/office/drawing/2014/main" id="{E93991AC-E3BA-4366-8F70-7AB5BAC4478F}"/>
              </a:ext>
            </a:extLst>
          </p:cNvPr>
          <p:cNvSpPr txBox="1"/>
          <p:nvPr/>
        </p:nvSpPr>
        <p:spPr>
          <a:xfrm>
            <a:off x="7908234" y="2215244"/>
            <a:ext cx="2206487" cy="369332"/>
          </a:xfrm>
          <a:prstGeom prst="rect">
            <a:avLst/>
          </a:prstGeom>
          <a:noFill/>
        </p:spPr>
        <p:txBody>
          <a:bodyPr wrap="square" rtlCol="0">
            <a:spAutoFit/>
          </a:bodyPr>
          <a:lstStyle/>
          <a:p>
            <a:pPr algn="ctr"/>
            <a:r>
              <a:rPr lang="en-US" altLang="zh-CN" dirty="0"/>
              <a:t>Prediction</a:t>
            </a:r>
            <a:endParaRPr lang="en-US" dirty="0"/>
          </a:p>
        </p:txBody>
      </p:sp>
    </p:spTree>
    <p:extLst>
      <p:ext uri="{BB962C8B-B14F-4D97-AF65-F5344CB8AC3E}">
        <p14:creationId xmlns:p14="http://schemas.microsoft.com/office/powerpoint/2010/main" val="1867553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AECE3-BF3E-4EA9-B5CE-08665859680A}"/>
              </a:ext>
            </a:extLst>
          </p:cNvPr>
          <p:cNvSpPr txBox="1"/>
          <p:nvPr/>
        </p:nvSpPr>
        <p:spPr>
          <a:xfrm>
            <a:off x="2239617" y="665923"/>
            <a:ext cx="7712765" cy="461665"/>
          </a:xfrm>
          <a:prstGeom prst="rect">
            <a:avLst/>
          </a:prstGeom>
          <a:noFill/>
        </p:spPr>
        <p:txBody>
          <a:bodyPr wrap="square" rtlCol="0">
            <a:spAutoFit/>
          </a:bodyPr>
          <a:lstStyle/>
          <a:p>
            <a:pPr algn="ctr"/>
            <a:r>
              <a:rPr lang="en-US" altLang="zh-CN" sz="2400" dirty="0"/>
              <a:t>Improvement step 2 – applying different weights to images</a:t>
            </a:r>
            <a:endParaRPr lang="en-US" sz="2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FB5A0D-0164-4EC1-90D7-C138953839EF}"/>
                  </a:ext>
                </a:extLst>
              </p:cNvPr>
              <p:cNvSpPr txBox="1"/>
              <p:nvPr/>
            </p:nvSpPr>
            <p:spPr>
              <a:xfrm>
                <a:off x="2524540" y="2012315"/>
                <a:ext cx="2107095" cy="121353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r>
                            <a:rPr lang="en-US" b="0" i="1" smtClean="0">
                              <a:latin typeface="Cambria Math" panose="02040503050406030204" pitchFamily="18" charset="0"/>
                            </a:rPr>
                            <m:t>&gt;</m:t>
                          </m:r>
                          <m:r>
                            <a:rPr lang="en-US" b="0" i="1" smtClean="0">
                              <a:latin typeface="Cambria Math" panose="02040503050406030204" pitchFamily="18" charset="0"/>
                            </a:rPr>
                            <m:t>𝛼</m:t>
                          </m:r>
                        </m:e>
                      </m:d>
                    </m:oMath>
                  </m:oMathPara>
                </a14:m>
                <a:endParaRPr lang="en-US" b="0" dirty="0"/>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8EFB5A0D-0164-4EC1-90D7-C138953839EF}"/>
                  </a:ext>
                </a:extLst>
              </p:cNvPr>
              <p:cNvSpPr txBox="1">
                <a:spLocks noRot="1" noChangeAspect="1" noMove="1" noResize="1" noEditPoints="1" noAdjustHandles="1" noChangeArrowheads="1" noChangeShapeType="1" noTextEdit="1"/>
              </p:cNvSpPr>
              <p:nvPr/>
            </p:nvSpPr>
            <p:spPr>
              <a:xfrm>
                <a:off x="2524540" y="2012315"/>
                <a:ext cx="2107095" cy="1213537"/>
              </a:xfrm>
              <a:prstGeom prst="rect">
                <a:avLst/>
              </a:prstGeom>
              <a:blipFill>
                <a:blip r:embed="rId2"/>
                <a:stretch>
                  <a:fillRect b="-35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F0513AF-71B9-4A7F-B973-627E186170A7}"/>
                  </a:ext>
                </a:extLst>
              </p:cNvPr>
              <p:cNvSpPr txBox="1"/>
              <p:nvPr/>
            </p:nvSpPr>
            <p:spPr>
              <a:xfrm>
                <a:off x="5188226" y="1880419"/>
                <a:ext cx="5675243" cy="1477328"/>
              </a:xfrm>
              <a:prstGeom prst="rect">
                <a:avLst/>
              </a:prstGeom>
              <a:noFill/>
            </p:spPr>
            <p:txBody>
              <a:bodyPr wrap="square" rtlCol="0">
                <a:spAutoFit/>
              </a:bodyPr>
              <a:lstStyle/>
              <a:p>
                <a:pPr algn="just"/>
                <a:r>
                  <a:rPr lang="en-US" dirty="0"/>
                  <a:t>Weight of the category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is the inverse of the frequency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of that category, omitting categories with too small frequency similar to step 1.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=130</m:t>
                    </m:r>
                  </m:oMath>
                </a14:m>
                <a:r>
                  <a:rPr lang="en-US" dirty="0"/>
                  <a:t> is an empirical threshold which stands for how many images does that category appear in)</a:t>
                </a:r>
              </a:p>
            </p:txBody>
          </p:sp>
        </mc:Choice>
        <mc:Fallback xmlns="">
          <p:sp>
            <p:nvSpPr>
              <p:cNvPr id="4" name="TextBox 3">
                <a:extLst>
                  <a:ext uri="{FF2B5EF4-FFF2-40B4-BE49-F238E27FC236}">
                    <a16:creationId xmlns:a16="http://schemas.microsoft.com/office/drawing/2014/main" id="{1F0513AF-71B9-4A7F-B973-627E186170A7}"/>
                  </a:ext>
                </a:extLst>
              </p:cNvPr>
              <p:cNvSpPr txBox="1">
                <a:spLocks noRot="1" noChangeAspect="1" noMove="1" noResize="1" noEditPoints="1" noAdjustHandles="1" noChangeArrowheads="1" noChangeShapeType="1" noTextEdit="1"/>
              </p:cNvSpPr>
              <p:nvPr/>
            </p:nvSpPr>
            <p:spPr>
              <a:xfrm>
                <a:off x="5188226" y="1880419"/>
                <a:ext cx="5675243" cy="1477328"/>
              </a:xfrm>
              <a:prstGeom prst="rect">
                <a:avLst/>
              </a:prstGeom>
              <a:blipFill>
                <a:blip r:embed="rId3"/>
                <a:stretch>
                  <a:fillRect l="-859" t="-2058" r="-967" b="-53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5A9E1A-6F90-4FAB-99C5-E828CB90A6C9}"/>
                  </a:ext>
                </a:extLst>
              </p:cNvPr>
              <p:cNvSpPr txBox="1"/>
              <p:nvPr/>
            </p:nvSpPr>
            <p:spPr>
              <a:xfrm>
                <a:off x="2524540" y="4363278"/>
                <a:ext cx="2216426" cy="67460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𝐼</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e>
                          </m:nary>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m:t>
                              </m:r>
                            </m:sub>
                          </m:sSub>
                        </m:den>
                      </m:f>
                    </m:oMath>
                  </m:oMathPara>
                </a14:m>
                <a:endParaRPr lang="en-US" dirty="0"/>
              </a:p>
            </p:txBody>
          </p:sp>
        </mc:Choice>
        <mc:Fallback xmlns="">
          <p:sp>
            <p:nvSpPr>
              <p:cNvPr id="5" name="TextBox 4">
                <a:extLst>
                  <a:ext uri="{FF2B5EF4-FFF2-40B4-BE49-F238E27FC236}">
                    <a16:creationId xmlns:a16="http://schemas.microsoft.com/office/drawing/2014/main" id="{4F5A9E1A-6F90-4FAB-99C5-E828CB90A6C9}"/>
                  </a:ext>
                </a:extLst>
              </p:cNvPr>
              <p:cNvSpPr txBox="1">
                <a:spLocks noRot="1" noChangeAspect="1" noMove="1" noResize="1" noEditPoints="1" noAdjustHandles="1" noChangeArrowheads="1" noChangeShapeType="1" noTextEdit="1"/>
              </p:cNvSpPr>
              <p:nvPr/>
            </p:nvSpPr>
            <p:spPr>
              <a:xfrm>
                <a:off x="2524540" y="4363278"/>
                <a:ext cx="2216426" cy="6746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BDF7D9-F492-4C70-AEE8-B1FD1A2D480F}"/>
                  </a:ext>
                </a:extLst>
              </p:cNvPr>
              <p:cNvSpPr txBox="1"/>
              <p:nvPr/>
            </p:nvSpPr>
            <p:spPr>
              <a:xfrm>
                <a:off x="5188226" y="4238917"/>
                <a:ext cx="5675243" cy="923330"/>
              </a:xfrm>
              <a:prstGeom prst="rect">
                <a:avLst/>
              </a:prstGeom>
              <a:noFill/>
            </p:spPr>
            <p:txBody>
              <a:bodyPr wrap="square" rtlCol="0">
                <a:spAutoFit/>
              </a:bodyPr>
              <a:lstStyle/>
              <a:p>
                <a:pPr algn="just"/>
                <a:r>
                  <a:rPr lang="en-US" dirty="0"/>
                  <a:t>Weight of the image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𝐼</m:t>
                        </m:r>
                      </m:sub>
                    </m:sSub>
                    <m:r>
                      <a:rPr lang="en-US" b="0" i="1" smtClean="0">
                        <a:latin typeface="Cambria Math" panose="02040503050406030204" pitchFamily="18" charset="0"/>
                      </a:rPr>
                      <m:t>)</m:t>
                    </m:r>
                  </m:oMath>
                </a14:m>
                <a:r>
                  <a:rPr lang="en-US" dirty="0"/>
                  <a:t> is the sum of all category weights that appear in that image divided by the number of categories that appear in the image.</a:t>
                </a:r>
              </a:p>
            </p:txBody>
          </p:sp>
        </mc:Choice>
        <mc:Fallback xmlns="">
          <p:sp>
            <p:nvSpPr>
              <p:cNvPr id="6" name="TextBox 5">
                <a:extLst>
                  <a:ext uri="{FF2B5EF4-FFF2-40B4-BE49-F238E27FC236}">
                    <a16:creationId xmlns:a16="http://schemas.microsoft.com/office/drawing/2014/main" id="{E4BDF7D9-F492-4C70-AEE8-B1FD1A2D480F}"/>
                  </a:ext>
                </a:extLst>
              </p:cNvPr>
              <p:cNvSpPr txBox="1">
                <a:spLocks noRot="1" noChangeAspect="1" noMove="1" noResize="1" noEditPoints="1" noAdjustHandles="1" noChangeArrowheads="1" noChangeShapeType="1" noTextEdit="1"/>
              </p:cNvSpPr>
              <p:nvPr/>
            </p:nvSpPr>
            <p:spPr>
              <a:xfrm>
                <a:off x="5188226" y="4238917"/>
                <a:ext cx="5675243" cy="923330"/>
              </a:xfrm>
              <a:prstGeom prst="rect">
                <a:avLst/>
              </a:prstGeom>
              <a:blipFill>
                <a:blip r:embed="rId5"/>
                <a:stretch>
                  <a:fillRect l="-859" t="-3289" r="-967" b="-9211"/>
                </a:stretch>
              </a:blipFill>
            </p:spPr>
            <p:txBody>
              <a:bodyPr/>
              <a:lstStyle/>
              <a:p>
                <a:r>
                  <a:rPr lang="en-US">
                    <a:noFill/>
                  </a:rPr>
                  <a:t> </a:t>
                </a:r>
              </a:p>
            </p:txBody>
          </p:sp>
        </mc:Fallback>
      </mc:AlternateContent>
    </p:spTree>
    <p:extLst>
      <p:ext uri="{BB962C8B-B14F-4D97-AF65-F5344CB8AC3E}">
        <p14:creationId xmlns:p14="http://schemas.microsoft.com/office/powerpoint/2010/main" val="3973888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1758</TotalTime>
  <Words>1851</Words>
  <Application>Microsoft Office PowerPoint</Application>
  <PresentationFormat>Widescreen</PresentationFormat>
  <Paragraphs>249</Paragraphs>
  <Slides>20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等线</vt: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 Fan</dc:creator>
  <cp:lastModifiedBy>Zhuo Liu</cp:lastModifiedBy>
  <cp:revision>43</cp:revision>
  <dcterms:created xsi:type="dcterms:W3CDTF">2022-04-30T20:10:10Z</dcterms:created>
  <dcterms:modified xsi:type="dcterms:W3CDTF">2022-05-04T21:17:54Z</dcterms:modified>
</cp:coreProperties>
</file>